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0"/>
  </p:notesMasterIdLst>
  <p:sldIdLst>
    <p:sldId id="257" r:id="rId3"/>
    <p:sldId id="265" r:id="rId4"/>
    <p:sldId id="294" r:id="rId5"/>
    <p:sldId id="291" r:id="rId6"/>
    <p:sldId id="266" r:id="rId7"/>
    <p:sldId id="288" r:id="rId8"/>
    <p:sldId id="289" r:id="rId9"/>
    <p:sldId id="290"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20" r:id="rId44"/>
    <p:sldId id="316" r:id="rId45"/>
    <p:sldId id="317" r:id="rId46"/>
    <p:sldId id="318" r:id="rId47"/>
    <p:sldId id="319" r:id="rId48"/>
    <p:sldId id="321" r:id="rId4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Юлия Устюжанина" initials="ЮУ" lastIdx="1" clrIdx="0">
    <p:extLst>
      <p:ext uri="{19B8F6BF-5375-455C-9EA6-DF929625EA0E}">
        <p15:presenceInfo xmlns:p15="http://schemas.microsoft.com/office/powerpoint/2012/main" userId="75a930eddeeff00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5" d="100"/>
          <a:sy n="75" d="100"/>
        </p:scale>
        <p:origin x="72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6-03-22T10:16:26.189" idx="1">
    <p:pos x="3840" y="584"/>
    <p:text/>
    <p:extLst>
      <p:ext uri="{C676402C-5697-4E1C-873F-D02D1690AC5C}">
        <p15:threadingInfo xmlns:p15="http://schemas.microsoft.com/office/powerpoint/2012/main" timeZoneBias="-300"/>
      </p:ext>
    </p:extLst>
  </p:cm>
</p: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2T02:40:04.9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0,'23038'141'0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2T02:40:08.9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0 283 0,'21696'-283'0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2T02:40:12.1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0,'16055'0'0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22T02:40:17.59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1,'41'2,"1"3,-1 1,75 22,-15-3,-1-1,-1 5,178 79,-238-90,1-1,1-3,0-1,1-2,0-2,1-2,53 3,6-9,-56-3,0 3,0 2,87 16,-89-7,2-2,-1-2,1-2,53 0,-53-6,-3-1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22T02:40:40.20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40,'634'21,"-517"-12,-54-5,0 2,74 18,206 50,71 20,-372-82,-4 0,49 8,-74-18,0-1,0 0,1 0,-1-2,0 1,0-2,24-5,165-60,-115 36,118-27,-80 38,159-5,-235 22,-17-1,-1-1,0-2,-1-1,41-16,-35 11,0 2,49-9,6 10,155 6,-242 4,46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22T02:40:42.1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1 179,'0'-1,"0"0,1 0,-1 0,1 1,0-1,-1 0,1 0,0 0,-1 1,1-1,0 0,0 1,0-1,-1 1,1-1,0 1,0-1,0 1,0 0,0-1,0 1,0 0,0 0,2 0,31-6,-28 5,165-30,-105 17,1 2,112-4,86 28,-30 0,-59-2,-118-4,1-2,0-3,96-11,9-19,151-18,299 38,-357 12,-181-3,536-21,-509 10,0 5,123 9,-179 4,-1 1,0 3,48 17,-18-5,-30-10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52A50-6F4D-4A56-A937-9D0512AC0AF1}" type="datetimeFigureOut">
              <a:rPr lang="ru-RU" smtClean="0"/>
              <a:t>23.03.2026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C5DF5-B65C-4239-9993-4D20D9149320}" type="slidenum">
              <a:rPr lang="ru-RU" smtClean="0"/>
              <a:t>‹#›</a:t>
            </a:fld>
            <a:endParaRPr lang="ru-RU"/>
          </a:p>
        </p:txBody>
      </p:sp>
    </p:spTree>
    <p:extLst>
      <p:ext uri="{BB962C8B-B14F-4D97-AF65-F5344CB8AC3E}">
        <p14:creationId xmlns:p14="http://schemas.microsoft.com/office/powerpoint/2010/main" val="2251071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91C5DF5-B65C-4239-9993-4D20D9149320}" type="slidenum">
              <a:rPr lang="ru-RU" smtClean="0"/>
              <a:t>36</a:t>
            </a:fld>
            <a:endParaRPr lang="ru-RU"/>
          </a:p>
        </p:txBody>
      </p:sp>
    </p:spTree>
    <p:extLst>
      <p:ext uri="{BB962C8B-B14F-4D97-AF65-F5344CB8AC3E}">
        <p14:creationId xmlns:p14="http://schemas.microsoft.com/office/powerpoint/2010/main" val="4161716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91C5DF5-B65C-4239-9993-4D20D9149320}" type="slidenum">
              <a:rPr lang="ru-RU" smtClean="0"/>
              <a:t>40</a:t>
            </a:fld>
            <a:endParaRPr lang="ru-RU"/>
          </a:p>
        </p:txBody>
      </p:sp>
    </p:spTree>
    <p:extLst>
      <p:ext uri="{BB962C8B-B14F-4D97-AF65-F5344CB8AC3E}">
        <p14:creationId xmlns:p14="http://schemas.microsoft.com/office/powerpoint/2010/main" val="1474897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372A16-9BCA-27F0-E598-A3386CD168D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6C83AC86-FAE8-42E6-E331-16B707BA14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55657B6C-0BEC-58C5-4DA4-027C99AFBF22}"/>
              </a:ext>
            </a:extLst>
          </p:cNvPr>
          <p:cNvSpPr>
            <a:spLocks noGrp="1"/>
          </p:cNvSpPr>
          <p:nvPr>
            <p:ph type="dt" sz="half" idx="10"/>
          </p:nvPr>
        </p:nvSpPr>
        <p:spPr/>
        <p:txBody>
          <a:bodyPr/>
          <a:lstStyle/>
          <a:p>
            <a:fld id="{229C42F4-2C41-4E96-A5B5-E9BDF1330CCE}" type="datetimeFigureOut">
              <a:rPr lang="ru-RU" smtClean="0"/>
              <a:t>23.03.2026</a:t>
            </a:fld>
            <a:endParaRPr lang="ru-RU"/>
          </a:p>
        </p:txBody>
      </p:sp>
      <p:sp>
        <p:nvSpPr>
          <p:cNvPr id="5" name="Нижний колонтитул 4">
            <a:extLst>
              <a:ext uri="{FF2B5EF4-FFF2-40B4-BE49-F238E27FC236}">
                <a16:creationId xmlns:a16="http://schemas.microsoft.com/office/drawing/2014/main" id="{F6C4531E-C819-ED27-FFE9-7DEC73FADF8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B4B9C65-7727-651F-2405-A4146D8E934D}"/>
              </a:ext>
            </a:extLst>
          </p:cNvPr>
          <p:cNvSpPr>
            <a:spLocks noGrp="1"/>
          </p:cNvSpPr>
          <p:nvPr>
            <p:ph type="sldNum" sz="quarter" idx="12"/>
          </p:nvPr>
        </p:nvSpPr>
        <p:spPr/>
        <p:txBody>
          <a:bodyPr/>
          <a:lstStyle/>
          <a:p>
            <a:fld id="{3424CB4E-65EE-4FAF-BC4D-EEE9A487027A}" type="slidenum">
              <a:rPr lang="ru-RU" smtClean="0"/>
              <a:t>‹#›</a:t>
            </a:fld>
            <a:endParaRPr lang="ru-RU"/>
          </a:p>
        </p:txBody>
      </p:sp>
    </p:spTree>
    <p:extLst>
      <p:ext uri="{BB962C8B-B14F-4D97-AF65-F5344CB8AC3E}">
        <p14:creationId xmlns:p14="http://schemas.microsoft.com/office/powerpoint/2010/main" val="300053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68DC86-9F1D-4805-66A8-504248F244E7}"/>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85FE934C-12E0-1365-182D-559CA966837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974AB97-E013-D39D-BDBA-6D2A4C6F00D7}"/>
              </a:ext>
            </a:extLst>
          </p:cNvPr>
          <p:cNvSpPr>
            <a:spLocks noGrp="1"/>
          </p:cNvSpPr>
          <p:nvPr>
            <p:ph type="dt" sz="half" idx="10"/>
          </p:nvPr>
        </p:nvSpPr>
        <p:spPr/>
        <p:txBody>
          <a:bodyPr/>
          <a:lstStyle/>
          <a:p>
            <a:fld id="{229C42F4-2C41-4E96-A5B5-E9BDF1330CCE}" type="datetimeFigureOut">
              <a:rPr lang="ru-RU" smtClean="0"/>
              <a:t>23.03.2026</a:t>
            </a:fld>
            <a:endParaRPr lang="ru-RU"/>
          </a:p>
        </p:txBody>
      </p:sp>
      <p:sp>
        <p:nvSpPr>
          <p:cNvPr id="5" name="Нижний колонтитул 4">
            <a:extLst>
              <a:ext uri="{FF2B5EF4-FFF2-40B4-BE49-F238E27FC236}">
                <a16:creationId xmlns:a16="http://schemas.microsoft.com/office/drawing/2014/main" id="{E9A39AE3-670D-4D9E-C0EA-6C45B10E654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DA52B3B-45B6-1141-2922-D9EA4A39B42F}"/>
              </a:ext>
            </a:extLst>
          </p:cNvPr>
          <p:cNvSpPr>
            <a:spLocks noGrp="1"/>
          </p:cNvSpPr>
          <p:nvPr>
            <p:ph type="sldNum" sz="quarter" idx="12"/>
          </p:nvPr>
        </p:nvSpPr>
        <p:spPr/>
        <p:txBody>
          <a:bodyPr/>
          <a:lstStyle/>
          <a:p>
            <a:fld id="{3424CB4E-65EE-4FAF-BC4D-EEE9A487027A}" type="slidenum">
              <a:rPr lang="ru-RU" smtClean="0"/>
              <a:t>‹#›</a:t>
            </a:fld>
            <a:endParaRPr lang="ru-RU"/>
          </a:p>
        </p:txBody>
      </p:sp>
    </p:spTree>
    <p:extLst>
      <p:ext uri="{BB962C8B-B14F-4D97-AF65-F5344CB8AC3E}">
        <p14:creationId xmlns:p14="http://schemas.microsoft.com/office/powerpoint/2010/main" val="1145563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C27E3C2-DEB5-462B-F383-DAE094E22BD0}"/>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C8FBF988-FDAF-D48E-2D33-D2A5098E7A1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527F5F7-6B17-7899-903F-033C0831200B}"/>
              </a:ext>
            </a:extLst>
          </p:cNvPr>
          <p:cNvSpPr>
            <a:spLocks noGrp="1"/>
          </p:cNvSpPr>
          <p:nvPr>
            <p:ph type="dt" sz="half" idx="10"/>
          </p:nvPr>
        </p:nvSpPr>
        <p:spPr/>
        <p:txBody>
          <a:bodyPr/>
          <a:lstStyle/>
          <a:p>
            <a:fld id="{229C42F4-2C41-4E96-A5B5-E9BDF1330CCE}" type="datetimeFigureOut">
              <a:rPr lang="ru-RU" smtClean="0"/>
              <a:t>23.03.2026</a:t>
            </a:fld>
            <a:endParaRPr lang="ru-RU"/>
          </a:p>
        </p:txBody>
      </p:sp>
      <p:sp>
        <p:nvSpPr>
          <p:cNvPr id="5" name="Нижний колонтитул 4">
            <a:extLst>
              <a:ext uri="{FF2B5EF4-FFF2-40B4-BE49-F238E27FC236}">
                <a16:creationId xmlns:a16="http://schemas.microsoft.com/office/drawing/2014/main" id="{70C2A27A-08EB-78BD-6657-A2618E5721A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9ACA1CA-E7A3-4E9C-4B54-065075946935}"/>
              </a:ext>
            </a:extLst>
          </p:cNvPr>
          <p:cNvSpPr>
            <a:spLocks noGrp="1"/>
          </p:cNvSpPr>
          <p:nvPr>
            <p:ph type="sldNum" sz="quarter" idx="12"/>
          </p:nvPr>
        </p:nvSpPr>
        <p:spPr/>
        <p:txBody>
          <a:bodyPr/>
          <a:lstStyle/>
          <a:p>
            <a:fld id="{3424CB4E-65EE-4FAF-BC4D-EEE9A487027A}" type="slidenum">
              <a:rPr lang="ru-RU" smtClean="0"/>
              <a:t>‹#›</a:t>
            </a:fld>
            <a:endParaRPr lang="ru-RU"/>
          </a:p>
        </p:txBody>
      </p:sp>
    </p:spTree>
    <p:extLst>
      <p:ext uri="{BB962C8B-B14F-4D97-AF65-F5344CB8AC3E}">
        <p14:creationId xmlns:p14="http://schemas.microsoft.com/office/powerpoint/2010/main" val="4209616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A51178ED-0E2B-4EE6-ABA3-15F961D57706}" type="datetimeFigureOut">
              <a:rPr lang="ru-RU" smtClean="0"/>
              <a:t>23.03.2026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A1591E-71B8-4275-A281-479C9C18B3CF}" type="slidenum">
              <a:rPr lang="ru-RU" smtClean="0"/>
              <a:t>‹#›</a:t>
            </a:fld>
            <a:endParaRPr lang="ru-RU"/>
          </a:p>
        </p:txBody>
      </p:sp>
    </p:spTree>
    <p:extLst>
      <p:ext uri="{BB962C8B-B14F-4D97-AF65-F5344CB8AC3E}">
        <p14:creationId xmlns:p14="http://schemas.microsoft.com/office/powerpoint/2010/main" val="3465800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51178ED-0E2B-4EE6-ABA3-15F961D57706}" type="datetimeFigureOut">
              <a:rPr lang="ru-RU" smtClean="0"/>
              <a:t>23.03.2026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A1591E-71B8-4275-A281-479C9C18B3CF}" type="slidenum">
              <a:rPr lang="ru-RU" smtClean="0"/>
              <a:t>‹#›</a:t>
            </a:fld>
            <a:endParaRPr lang="ru-RU"/>
          </a:p>
        </p:txBody>
      </p:sp>
    </p:spTree>
    <p:extLst>
      <p:ext uri="{BB962C8B-B14F-4D97-AF65-F5344CB8AC3E}">
        <p14:creationId xmlns:p14="http://schemas.microsoft.com/office/powerpoint/2010/main" val="3279544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51178ED-0E2B-4EE6-ABA3-15F961D57706}" type="datetimeFigureOut">
              <a:rPr lang="ru-RU" smtClean="0"/>
              <a:t>23.03.2026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A1591E-71B8-4275-A281-479C9C18B3CF}" type="slidenum">
              <a:rPr lang="ru-RU" smtClean="0"/>
              <a:t>‹#›</a:t>
            </a:fld>
            <a:endParaRPr lang="ru-RU"/>
          </a:p>
        </p:txBody>
      </p:sp>
    </p:spTree>
    <p:extLst>
      <p:ext uri="{BB962C8B-B14F-4D97-AF65-F5344CB8AC3E}">
        <p14:creationId xmlns:p14="http://schemas.microsoft.com/office/powerpoint/2010/main" val="2832539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51178ED-0E2B-4EE6-ABA3-15F961D57706}" type="datetimeFigureOut">
              <a:rPr lang="ru-RU" smtClean="0"/>
              <a:t>23.03.2026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A1591E-71B8-4275-A281-479C9C18B3CF}" type="slidenum">
              <a:rPr lang="ru-RU" smtClean="0"/>
              <a:t>‹#›</a:t>
            </a:fld>
            <a:endParaRPr lang="ru-RU"/>
          </a:p>
        </p:txBody>
      </p:sp>
    </p:spTree>
    <p:extLst>
      <p:ext uri="{BB962C8B-B14F-4D97-AF65-F5344CB8AC3E}">
        <p14:creationId xmlns:p14="http://schemas.microsoft.com/office/powerpoint/2010/main" val="803799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51178ED-0E2B-4EE6-ABA3-15F961D57706}" type="datetimeFigureOut">
              <a:rPr lang="ru-RU" smtClean="0"/>
              <a:t>23.03.2026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AA1591E-71B8-4275-A281-479C9C18B3CF}" type="slidenum">
              <a:rPr lang="ru-RU" smtClean="0"/>
              <a:t>‹#›</a:t>
            </a:fld>
            <a:endParaRPr lang="ru-RU"/>
          </a:p>
        </p:txBody>
      </p:sp>
    </p:spTree>
    <p:extLst>
      <p:ext uri="{BB962C8B-B14F-4D97-AF65-F5344CB8AC3E}">
        <p14:creationId xmlns:p14="http://schemas.microsoft.com/office/powerpoint/2010/main" val="801253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A51178ED-0E2B-4EE6-ABA3-15F961D57706}" type="datetimeFigureOut">
              <a:rPr lang="ru-RU" smtClean="0"/>
              <a:t>23.03.2026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AA1591E-71B8-4275-A281-479C9C18B3CF}" type="slidenum">
              <a:rPr lang="ru-RU" smtClean="0"/>
              <a:t>‹#›</a:t>
            </a:fld>
            <a:endParaRPr lang="ru-RU"/>
          </a:p>
        </p:txBody>
      </p:sp>
    </p:spTree>
    <p:extLst>
      <p:ext uri="{BB962C8B-B14F-4D97-AF65-F5344CB8AC3E}">
        <p14:creationId xmlns:p14="http://schemas.microsoft.com/office/powerpoint/2010/main" val="2009573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51178ED-0E2B-4EE6-ABA3-15F961D57706}" type="datetimeFigureOut">
              <a:rPr lang="ru-RU" smtClean="0"/>
              <a:t>23.03.2026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AA1591E-71B8-4275-A281-479C9C18B3CF}" type="slidenum">
              <a:rPr lang="ru-RU" smtClean="0"/>
              <a:t>‹#›</a:t>
            </a:fld>
            <a:endParaRPr lang="ru-RU"/>
          </a:p>
        </p:txBody>
      </p:sp>
    </p:spTree>
    <p:extLst>
      <p:ext uri="{BB962C8B-B14F-4D97-AF65-F5344CB8AC3E}">
        <p14:creationId xmlns:p14="http://schemas.microsoft.com/office/powerpoint/2010/main" val="1461721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A51178ED-0E2B-4EE6-ABA3-15F961D57706}" type="datetimeFigureOut">
              <a:rPr lang="ru-RU" smtClean="0"/>
              <a:t>23.03.2026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A1591E-71B8-4275-A281-479C9C18B3CF}" type="slidenum">
              <a:rPr lang="ru-RU" smtClean="0"/>
              <a:t>‹#›</a:t>
            </a:fld>
            <a:endParaRPr lang="ru-RU"/>
          </a:p>
        </p:txBody>
      </p:sp>
    </p:spTree>
    <p:extLst>
      <p:ext uri="{BB962C8B-B14F-4D97-AF65-F5344CB8AC3E}">
        <p14:creationId xmlns:p14="http://schemas.microsoft.com/office/powerpoint/2010/main" val="3123168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B94062-8DF2-F3A4-B492-6983F656F31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137D0E8-A2D6-C3DD-7370-8C6181C296F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BBDFAD9-F3EE-E4AC-6093-F2006EBF0E92}"/>
              </a:ext>
            </a:extLst>
          </p:cNvPr>
          <p:cNvSpPr>
            <a:spLocks noGrp="1"/>
          </p:cNvSpPr>
          <p:nvPr>
            <p:ph type="dt" sz="half" idx="10"/>
          </p:nvPr>
        </p:nvSpPr>
        <p:spPr/>
        <p:txBody>
          <a:bodyPr/>
          <a:lstStyle/>
          <a:p>
            <a:fld id="{229C42F4-2C41-4E96-A5B5-E9BDF1330CCE}" type="datetimeFigureOut">
              <a:rPr lang="ru-RU" smtClean="0"/>
              <a:t>23.03.2026</a:t>
            </a:fld>
            <a:endParaRPr lang="ru-RU"/>
          </a:p>
        </p:txBody>
      </p:sp>
      <p:sp>
        <p:nvSpPr>
          <p:cNvPr id="5" name="Нижний колонтитул 4">
            <a:extLst>
              <a:ext uri="{FF2B5EF4-FFF2-40B4-BE49-F238E27FC236}">
                <a16:creationId xmlns:a16="http://schemas.microsoft.com/office/drawing/2014/main" id="{5047A7A5-0153-7234-DC56-E3955053213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5F8B29E-A962-C3ED-E26C-7D34AE553217}"/>
              </a:ext>
            </a:extLst>
          </p:cNvPr>
          <p:cNvSpPr>
            <a:spLocks noGrp="1"/>
          </p:cNvSpPr>
          <p:nvPr>
            <p:ph type="sldNum" sz="quarter" idx="12"/>
          </p:nvPr>
        </p:nvSpPr>
        <p:spPr/>
        <p:txBody>
          <a:bodyPr/>
          <a:lstStyle/>
          <a:p>
            <a:fld id="{3424CB4E-65EE-4FAF-BC4D-EEE9A487027A}" type="slidenum">
              <a:rPr lang="ru-RU" smtClean="0"/>
              <a:t>‹#›</a:t>
            </a:fld>
            <a:endParaRPr lang="ru-RU"/>
          </a:p>
        </p:txBody>
      </p:sp>
    </p:spTree>
    <p:extLst>
      <p:ext uri="{BB962C8B-B14F-4D97-AF65-F5344CB8AC3E}">
        <p14:creationId xmlns:p14="http://schemas.microsoft.com/office/powerpoint/2010/main" val="1202217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A51178ED-0E2B-4EE6-ABA3-15F961D57706}" type="datetimeFigureOut">
              <a:rPr lang="ru-RU" smtClean="0"/>
              <a:t>23.03.2026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A1591E-71B8-4275-A281-479C9C18B3CF}" type="slidenum">
              <a:rPr lang="ru-RU" smtClean="0"/>
              <a:t>‹#›</a:t>
            </a:fld>
            <a:endParaRPr lang="ru-RU"/>
          </a:p>
        </p:txBody>
      </p:sp>
    </p:spTree>
    <p:extLst>
      <p:ext uri="{BB962C8B-B14F-4D97-AF65-F5344CB8AC3E}">
        <p14:creationId xmlns:p14="http://schemas.microsoft.com/office/powerpoint/2010/main" val="4227419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51178ED-0E2B-4EE6-ABA3-15F961D57706}" type="datetimeFigureOut">
              <a:rPr lang="ru-RU" smtClean="0"/>
              <a:t>23.03.2026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A1591E-71B8-4275-A281-479C9C18B3CF}" type="slidenum">
              <a:rPr lang="ru-RU" smtClean="0"/>
              <a:t>‹#›</a:t>
            </a:fld>
            <a:endParaRPr lang="ru-RU"/>
          </a:p>
        </p:txBody>
      </p:sp>
    </p:spTree>
    <p:extLst>
      <p:ext uri="{BB962C8B-B14F-4D97-AF65-F5344CB8AC3E}">
        <p14:creationId xmlns:p14="http://schemas.microsoft.com/office/powerpoint/2010/main" val="75292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51178ED-0E2B-4EE6-ABA3-15F961D57706}" type="datetimeFigureOut">
              <a:rPr lang="ru-RU" smtClean="0"/>
              <a:t>23.03.2026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A1591E-71B8-4275-A281-479C9C18B3CF}" type="slidenum">
              <a:rPr lang="ru-RU" smtClean="0"/>
              <a:t>‹#›</a:t>
            </a:fld>
            <a:endParaRPr lang="ru-RU"/>
          </a:p>
        </p:txBody>
      </p:sp>
    </p:spTree>
    <p:extLst>
      <p:ext uri="{BB962C8B-B14F-4D97-AF65-F5344CB8AC3E}">
        <p14:creationId xmlns:p14="http://schemas.microsoft.com/office/powerpoint/2010/main" val="3072605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8F6F21-2B31-0576-ED6E-A48954B7E28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89E1F04-2773-9F3E-4BAC-737EF3BE0C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8BC98CB-0CE7-3628-4634-9F26DC16C40F}"/>
              </a:ext>
            </a:extLst>
          </p:cNvPr>
          <p:cNvSpPr>
            <a:spLocks noGrp="1"/>
          </p:cNvSpPr>
          <p:nvPr>
            <p:ph type="dt" sz="half" idx="10"/>
          </p:nvPr>
        </p:nvSpPr>
        <p:spPr/>
        <p:txBody>
          <a:bodyPr/>
          <a:lstStyle/>
          <a:p>
            <a:fld id="{229C42F4-2C41-4E96-A5B5-E9BDF1330CCE}" type="datetimeFigureOut">
              <a:rPr lang="ru-RU" smtClean="0"/>
              <a:t>23.03.2026</a:t>
            </a:fld>
            <a:endParaRPr lang="ru-RU"/>
          </a:p>
        </p:txBody>
      </p:sp>
      <p:sp>
        <p:nvSpPr>
          <p:cNvPr id="5" name="Нижний колонтитул 4">
            <a:extLst>
              <a:ext uri="{FF2B5EF4-FFF2-40B4-BE49-F238E27FC236}">
                <a16:creationId xmlns:a16="http://schemas.microsoft.com/office/drawing/2014/main" id="{1DF71475-0EAC-413F-F08E-A7FE2B3A246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9C74590-F3B7-B164-12E7-58F789BB0412}"/>
              </a:ext>
            </a:extLst>
          </p:cNvPr>
          <p:cNvSpPr>
            <a:spLocks noGrp="1"/>
          </p:cNvSpPr>
          <p:nvPr>
            <p:ph type="sldNum" sz="quarter" idx="12"/>
          </p:nvPr>
        </p:nvSpPr>
        <p:spPr/>
        <p:txBody>
          <a:bodyPr/>
          <a:lstStyle/>
          <a:p>
            <a:fld id="{3424CB4E-65EE-4FAF-BC4D-EEE9A487027A}" type="slidenum">
              <a:rPr lang="ru-RU" smtClean="0"/>
              <a:t>‹#›</a:t>
            </a:fld>
            <a:endParaRPr lang="ru-RU"/>
          </a:p>
        </p:txBody>
      </p:sp>
    </p:spTree>
    <p:extLst>
      <p:ext uri="{BB962C8B-B14F-4D97-AF65-F5344CB8AC3E}">
        <p14:creationId xmlns:p14="http://schemas.microsoft.com/office/powerpoint/2010/main" val="2924196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B57C6F-7861-4D50-45BE-26D8C0C5B18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D9071C2-EBF4-406D-D299-31912CD3FF90}"/>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D01008FB-7263-B579-9B4E-83AA9F852EA2}"/>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021F2087-4F2E-6387-4DE6-4D70A78C8F11}"/>
              </a:ext>
            </a:extLst>
          </p:cNvPr>
          <p:cNvSpPr>
            <a:spLocks noGrp="1"/>
          </p:cNvSpPr>
          <p:nvPr>
            <p:ph type="dt" sz="half" idx="10"/>
          </p:nvPr>
        </p:nvSpPr>
        <p:spPr/>
        <p:txBody>
          <a:bodyPr/>
          <a:lstStyle/>
          <a:p>
            <a:fld id="{229C42F4-2C41-4E96-A5B5-E9BDF1330CCE}" type="datetimeFigureOut">
              <a:rPr lang="ru-RU" smtClean="0"/>
              <a:t>23.03.2026</a:t>
            </a:fld>
            <a:endParaRPr lang="ru-RU"/>
          </a:p>
        </p:txBody>
      </p:sp>
      <p:sp>
        <p:nvSpPr>
          <p:cNvPr id="6" name="Нижний колонтитул 5">
            <a:extLst>
              <a:ext uri="{FF2B5EF4-FFF2-40B4-BE49-F238E27FC236}">
                <a16:creationId xmlns:a16="http://schemas.microsoft.com/office/drawing/2014/main" id="{6B90056D-EDE0-F04C-CD94-7BAD9537E28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AF2C4CC-0886-12C0-97BD-23E524AB4596}"/>
              </a:ext>
            </a:extLst>
          </p:cNvPr>
          <p:cNvSpPr>
            <a:spLocks noGrp="1"/>
          </p:cNvSpPr>
          <p:nvPr>
            <p:ph type="sldNum" sz="quarter" idx="12"/>
          </p:nvPr>
        </p:nvSpPr>
        <p:spPr/>
        <p:txBody>
          <a:bodyPr/>
          <a:lstStyle/>
          <a:p>
            <a:fld id="{3424CB4E-65EE-4FAF-BC4D-EEE9A487027A}" type="slidenum">
              <a:rPr lang="ru-RU" smtClean="0"/>
              <a:t>‹#›</a:t>
            </a:fld>
            <a:endParaRPr lang="ru-RU"/>
          </a:p>
        </p:txBody>
      </p:sp>
    </p:spTree>
    <p:extLst>
      <p:ext uri="{BB962C8B-B14F-4D97-AF65-F5344CB8AC3E}">
        <p14:creationId xmlns:p14="http://schemas.microsoft.com/office/powerpoint/2010/main" val="2323660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EF5E44-C5EB-567D-2BE6-7A71856760BF}"/>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920B482B-1EE4-E85F-52A1-BF45264A52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F89264AA-F95A-9F0F-255B-0169D31D3C3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5D524D17-2C06-D29C-5D0D-D5B65B3A8D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2C7A5F32-1B43-D0B7-6265-D2A921AAAD84}"/>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6967F2F-BAE7-6007-09BE-24C78CA4757E}"/>
              </a:ext>
            </a:extLst>
          </p:cNvPr>
          <p:cNvSpPr>
            <a:spLocks noGrp="1"/>
          </p:cNvSpPr>
          <p:nvPr>
            <p:ph type="dt" sz="half" idx="10"/>
          </p:nvPr>
        </p:nvSpPr>
        <p:spPr/>
        <p:txBody>
          <a:bodyPr/>
          <a:lstStyle/>
          <a:p>
            <a:fld id="{229C42F4-2C41-4E96-A5B5-E9BDF1330CCE}" type="datetimeFigureOut">
              <a:rPr lang="ru-RU" smtClean="0"/>
              <a:t>23.03.2026</a:t>
            </a:fld>
            <a:endParaRPr lang="ru-RU"/>
          </a:p>
        </p:txBody>
      </p:sp>
      <p:sp>
        <p:nvSpPr>
          <p:cNvPr id="8" name="Нижний колонтитул 7">
            <a:extLst>
              <a:ext uri="{FF2B5EF4-FFF2-40B4-BE49-F238E27FC236}">
                <a16:creationId xmlns:a16="http://schemas.microsoft.com/office/drawing/2014/main" id="{C0451E3A-8177-81CF-B4BC-6DB1DB03719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4791D760-E812-25B2-23D7-899DA8125928}"/>
              </a:ext>
            </a:extLst>
          </p:cNvPr>
          <p:cNvSpPr>
            <a:spLocks noGrp="1"/>
          </p:cNvSpPr>
          <p:nvPr>
            <p:ph type="sldNum" sz="quarter" idx="12"/>
          </p:nvPr>
        </p:nvSpPr>
        <p:spPr/>
        <p:txBody>
          <a:bodyPr/>
          <a:lstStyle/>
          <a:p>
            <a:fld id="{3424CB4E-65EE-4FAF-BC4D-EEE9A487027A}" type="slidenum">
              <a:rPr lang="ru-RU" smtClean="0"/>
              <a:t>‹#›</a:t>
            </a:fld>
            <a:endParaRPr lang="ru-RU"/>
          </a:p>
        </p:txBody>
      </p:sp>
    </p:spTree>
    <p:extLst>
      <p:ext uri="{BB962C8B-B14F-4D97-AF65-F5344CB8AC3E}">
        <p14:creationId xmlns:p14="http://schemas.microsoft.com/office/powerpoint/2010/main" val="849398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4D98B1-4B46-F80B-A174-89F44AC7CD79}"/>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4692572-3111-1BC8-FED5-EEE1582DA533}"/>
              </a:ext>
            </a:extLst>
          </p:cNvPr>
          <p:cNvSpPr>
            <a:spLocks noGrp="1"/>
          </p:cNvSpPr>
          <p:nvPr>
            <p:ph type="dt" sz="half" idx="10"/>
          </p:nvPr>
        </p:nvSpPr>
        <p:spPr/>
        <p:txBody>
          <a:bodyPr/>
          <a:lstStyle/>
          <a:p>
            <a:fld id="{229C42F4-2C41-4E96-A5B5-E9BDF1330CCE}" type="datetimeFigureOut">
              <a:rPr lang="ru-RU" smtClean="0"/>
              <a:t>23.03.2026</a:t>
            </a:fld>
            <a:endParaRPr lang="ru-RU"/>
          </a:p>
        </p:txBody>
      </p:sp>
      <p:sp>
        <p:nvSpPr>
          <p:cNvPr id="4" name="Нижний колонтитул 3">
            <a:extLst>
              <a:ext uri="{FF2B5EF4-FFF2-40B4-BE49-F238E27FC236}">
                <a16:creationId xmlns:a16="http://schemas.microsoft.com/office/drawing/2014/main" id="{DC5C99D5-FE2E-8846-021D-BDCB6B2E946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ED9612D6-58E0-2CC8-CEA9-6C9877047A9F}"/>
              </a:ext>
            </a:extLst>
          </p:cNvPr>
          <p:cNvSpPr>
            <a:spLocks noGrp="1"/>
          </p:cNvSpPr>
          <p:nvPr>
            <p:ph type="sldNum" sz="quarter" idx="12"/>
          </p:nvPr>
        </p:nvSpPr>
        <p:spPr/>
        <p:txBody>
          <a:bodyPr/>
          <a:lstStyle/>
          <a:p>
            <a:fld id="{3424CB4E-65EE-4FAF-BC4D-EEE9A487027A}" type="slidenum">
              <a:rPr lang="ru-RU" smtClean="0"/>
              <a:t>‹#›</a:t>
            </a:fld>
            <a:endParaRPr lang="ru-RU"/>
          </a:p>
        </p:txBody>
      </p:sp>
    </p:spTree>
    <p:extLst>
      <p:ext uri="{BB962C8B-B14F-4D97-AF65-F5344CB8AC3E}">
        <p14:creationId xmlns:p14="http://schemas.microsoft.com/office/powerpoint/2010/main" val="228252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1C4A590-DD5E-EAA4-5594-1E6ADADEA2F5}"/>
              </a:ext>
            </a:extLst>
          </p:cNvPr>
          <p:cNvSpPr>
            <a:spLocks noGrp="1"/>
          </p:cNvSpPr>
          <p:nvPr>
            <p:ph type="dt" sz="half" idx="10"/>
          </p:nvPr>
        </p:nvSpPr>
        <p:spPr/>
        <p:txBody>
          <a:bodyPr/>
          <a:lstStyle/>
          <a:p>
            <a:fld id="{229C42F4-2C41-4E96-A5B5-E9BDF1330CCE}" type="datetimeFigureOut">
              <a:rPr lang="ru-RU" smtClean="0"/>
              <a:t>23.03.2026</a:t>
            </a:fld>
            <a:endParaRPr lang="ru-RU"/>
          </a:p>
        </p:txBody>
      </p:sp>
      <p:sp>
        <p:nvSpPr>
          <p:cNvPr id="3" name="Нижний колонтитул 2">
            <a:extLst>
              <a:ext uri="{FF2B5EF4-FFF2-40B4-BE49-F238E27FC236}">
                <a16:creationId xmlns:a16="http://schemas.microsoft.com/office/drawing/2014/main" id="{7E73662E-20C9-916A-9CB7-590779133E2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AAE5F3FF-CE8C-56FB-6EBD-E38F6FF7AE4D}"/>
              </a:ext>
            </a:extLst>
          </p:cNvPr>
          <p:cNvSpPr>
            <a:spLocks noGrp="1"/>
          </p:cNvSpPr>
          <p:nvPr>
            <p:ph type="sldNum" sz="quarter" idx="12"/>
          </p:nvPr>
        </p:nvSpPr>
        <p:spPr/>
        <p:txBody>
          <a:bodyPr/>
          <a:lstStyle/>
          <a:p>
            <a:fld id="{3424CB4E-65EE-4FAF-BC4D-EEE9A487027A}" type="slidenum">
              <a:rPr lang="ru-RU" smtClean="0"/>
              <a:t>‹#›</a:t>
            </a:fld>
            <a:endParaRPr lang="ru-RU"/>
          </a:p>
        </p:txBody>
      </p:sp>
    </p:spTree>
    <p:extLst>
      <p:ext uri="{BB962C8B-B14F-4D97-AF65-F5344CB8AC3E}">
        <p14:creationId xmlns:p14="http://schemas.microsoft.com/office/powerpoint/2010/main" val="2829324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5CF73F-47A4-9E8D-2969-6DFA46A37E4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25764D18-4ACE-4199-67B2-2FD4AF631B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40B6CCC2-0D42-0473-F97D-297D697D54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808D466-0B4F-BA97-6860-76D1C16A6DBC}"/>
              </a:ext>
            </a:extLst>
          </p:cNvPr>
          <p:cNvSpPr>
            <a:spLocks noGrp="1"/>
          </p:cNvSpPr>
          <p:nvPr>
            <p:ph type="dt" sz="half" idx="10"/>
          </p:nvPr>
        </p:nvSpPr>
        <p:spPr/>
        <p:txBody>
          <a:bodyPr/>
          <a:lstStyle/>
          <a:p>
            <a:fld id="{229C42F4-2C41-4E96-A5B5-E9BDF1330CCE}" type="datetimeFigureOut">
              <a:rPr lang="ru-RU" smtClean="0"/>
              <a:t>23.03.2026</a:t>
            </a:fld>
            <a:endParaRPr lang="ru-RU"/>
          </a:p>
        </p:txBody>
      </p:sp>
      <p:sp>
        <p:nvSpPr>
          <p:cNvPr id="6" name="Нижний колонтитул 5">
            <a:extLst>
              <a:ext uri="{FF2B5EF4-FFF2-40B4-BE49-F238E27FC236}">
                <a16:creationId xmlns:a16="http://schemas.microsoft.com/office/drawing/2014/main" id="{931937AC-1626-0E4C-7373-8D7BDBF8ED5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757D03D-9283-0525-A512-71C80FBDC99A}"/>
              </a:ext>
            </a:extLst>
          </p:cNvPr>
          <p:cNvSpPr>
            <a:spLocks noGrp="1"/>
          </p:cNvSpPr>
          <p:nvPr>
            <p:ph type="sldNum" sz="quarter" idx="12"/>
          </p:nvPr>
        </p:nvSpPr>
        <p:spPr/>
        <p:txBody>
          <a:bodyPr/>
          <a:lstStyle/>
          <a:p>
            <a:fld id="{3424CB4E-65EE-4FAF-BC4D-EEE9A487027A}" type="slidenum">
              <a:rPr lang="ru-RU" smtClean="0"/>
              <a:t>‹#›</a:t>
            </a:fld>
            <a:endParaRPr lang="ru-RU"/>
          </a:p>
        </p:txBody>
      </p:sp>
    </p:spTree>
    <p:extLst>
      <p:ext uri="{BB962C8B-B14F-4D97-AF65-F5344CB8AC3E}">
        <p14:creationId xmlns:p14="http://schemas.microsoft.com/office/powerpoint/2010/main" val="1552446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EF26D4-D186-19D5-5CE5-EEC45B4B3AF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B25EA0F-FB05-FE59-602C-7EA0554FB1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B93DFF7-4DD7-399C-3F61-C168FD7DB8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8F04DDA-9FF8-DD93-CBE3-F7B2D46D1C66}"/>
              </a:ext>
            </a:extLst>
          </p:cNvPr>
          <p:cNvSpPr>
            <a:spLocks noGrp="1"/>
          </p:cNvSpPr>
          <p:nvPr>
            <p:ph type="dt" sz="half" idx="10"/>
          </p:nvPr>
        </p:nvSpPr>
        <p:spPr/>
        <p:txBody>
          <a:bodyPr/>
          <a:lstStyle/>
          <a:p>
            <a:fld id="{229C42F4-2C41-4E96-A5B5-E9BDF1330CCE}" type="datetimeFigureOut">
              <a:rPr lang="ru-RU" smtClean="0"/>
              <a:t>23.03.2026</a:t>
            </a:fld>
            <a:endParaRPr lang="ru-RU"/>
          </a:p>
        </p:txBody>
      </p:sp>
      <p:sp>
        <p:nvSpPr>
          <p:cNvPr id="6" name="Нижний колонтитул 5">
            <a:extLst>
              <a:ext uri="{FF2B5EF4-FFF2-40B4-BE49-F238E27FC236}">
                <a16:creationId xmlns:a16="http://schemas.microsoft.com/office/drawing/2014/main" id="{EA8DD678-8CCF-DE7E-BBCE-DC19A6C1873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694A4F1-7BB4-9623-3595-8967D5FCFAAB}"/>
              </a:ext>
            </a:extLst>
          </p:cNvPr>
          <p:cNvSpPr>
            <a:spLocks noGrp="1"/>
          </p:cNvSpPr>
          <p:nvPr>
            <p:ph type="sldNum" sz="quarter" idx="12"/>
          </p:nvPr>
        </p:nvSpPr>
        <p:spPr/>
        <p:txBody>
          <a:bodyPr/>
          <a:lstStyle/>
          <a:p>
            <a:fld id="{3424CB4E-65EE-4FAF-BC4D-EEE9A487027A}" type="slidenum">
              <a:rPr lang="ru-RU" smtClean="0"/>
              <a:t>‹#›</a:t>
            </a:fld>
            <a:endParaRPr lang="ru-RU"/>
          </a:p>
        </p:txBody>
      </p:sp>
    </p:spTree>
    <p:extLst>
      <p:ext uri="{BB962C8B-B14F-4D97-AF65-F5344CB8AC3E}">
        <p14:creationId xmlns:p14="http://schemas.microsoft.com/office/powerpoint/2010/main" val="286345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DBE80D-0B0B-773A-AF2F-4E7F697A34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EFB5E417-3B11-3F45-2B4A-32ECF2655F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CF50890-8538-9A7E-5366-E7A5736A3D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9C42F4-2C41-4E96-A5B5-E9BDF1330CCE}" type="datetimeFigureOut">
              <a:rPr lang="ru-RU" smtClean="0"/>
              <a:t>23.03.2026</a:t>
            </a:fld>
            <a:endParaRPr lang="ru-RU"/>
          </a:p>
        </p:txBody>
      </p:sp>
      <p:sp>
        <p:nvSpPr>
          <p:cNvPr id="5" name="Нижний колонтитул 4">
            <a:extLst>
              <a:ext uri="{FF2B5EF4-FFF2-40B4-BE49-F238E27FC236}">
                <a16:creationId xmlns:a16="http://schemas.microsoft.com/office/drawing/2014/main" id="{FDEB1F8C-CA60-6AEC-AA5E-9BF458C6F2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ru-RU"/>
          </a:p>
        </p:txBody>
      </p:sp>
      <p:sp>
        <p:nvSpPr>
          <p:cNvPr id="6" name="Номер слайда 5">
            <a:extLst>
              <a:ext uri="{FF2B5EF4-FFF2-40B4-BE49-F238E27FC236}">
                <a16:creationId xmlns:a16="http://schemas.microsoft.com/office/drawing/2014/main" id="{A37D320C-1B91-FAF5-8D86-E48CF506B5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24CB4E-65EE-4FAF-BC4D-EEE9A487027A}" type="slidenum">
              <a:rPr lang="ru-RU" smtClean="0"/>
              <a:t>‹#›</a:t>
            </a:fld>
            <a:endParaRPr lang="ru-RU"/>
          </a:p>
        </p:txBody>
      </p:sp>
    </p:spTree>
    <p:extLst>
      <p:ext uri="{BB962C8B-B14F-4D97-AF65-F5344CB8AC3E}">
        <p14:creationId xmlns:p14="http://schemas.microsoft.com/office/powerpoint/2010/main" val="3006886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1178ED-0E2B-4EE6-ABA3-15F961D57706}" type="datetimeFigureOut">
              <a:rPr lang="ru-RU" smtClean="0"/>
              <a:t>23.03.2026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1591E-71B8-4275-A281-479C9C18B3CF}" type="slidenum">
              <a:rPr lang="ru-RU" smtClean="0"/>
              <a:t>‹#›</a:t>
            </a:fld>
            <a:endParaRPr lang="ru-RU"/>
          </a:p>
        </p:txBody>
      </p:sp>
    </p:spTree>
    <p:extLst>
      <p:ext uri="{BB962C8B-B14F-4D97-AF65-F5344CB8AC3E}">
        <p14:creationId xmlns:p14="http://schemas.microsoft.com/office/powerpoint/2010/main" val="2593470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6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7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80.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customXml" Target="../ink/ink5.xml"/><Relationship Id="rId3" Type="http://schemas.openxmlformats.org/officeDocument/2006/relationships/image" Target="../media/image4.png"/><Relationship Id="rId7" Type="http://schemas.openxmlformats.org/officeDocument/2006/relationships/customXml" Target="../ink/ink2.xml"/><Relationship Id="rId12" Type="http://schemas.openxmlformats.org/officeDocument/2006/relationships/image" Target="../media/image9.png"/><Relationship Id="rId2" Type="http://schemas.openxmlformats.org/officeDocument/2006/relationships/image" Target="../media/image3.png"/><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customXml" Target="../ink/ink3.xml"/><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37.emf"/></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8.emf"/></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6480" y="2219325"/>
            <a:ext cx="7735570" cy="4638675"/>
          </a:xfrm>
        </p:spPr>
      </p:pic>
      <mc:AlternateContent xmlns:mc="http://schemas.openxmlformats.org/markup-compatibility/2006" xmlns:a14="http://schemas.microsoft.com/office/drawing/2010/main">
        <mc:Choice Requires="a14">
          <p:sp>
            <p:nvSpPr>
              <p:cNvPr id="13" name="TextBox 12"/>
              <p:cNvSpPr txBox="1"/>
              <p:nvPr/>
            </p:nvSpPr>
            <p:spPr>
              <a:xfrm>
                <a:off x="1147665" y="72863"/>
                <a:ext cx="10748866" cy="110799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ru-RU" sz="1800" b="0" i="1" u="none" strike="noStrike" kern="1200" cap="none" spc="0" normalizeH="0" baseline="0" noProof="0" smtClean="0">
                          <a:ln>
                            <a:noFill/>
                          </a:ln>
                          <a:solidFill>
                            <a:srgbClr val="4472C4">
                              <a:lumMod val="50000"/>
                            </a:srgbClr>
                          </a:solidFill>
                          <a:effectLst/>
                          <a:uLnTx/>
                          <a:uFillTx/>
                          <a:latin typeface="Cambria Math" panose="02040503050406030204" pitchFamily="18" charset="0"/>
                          <a:ea typeface="+mn-ea"/>
                          <a:cs typeface="+mn-cs"/>
                        </a:rPr>
                        <m:t>Министерство образования и науки Республики Башкортостан</m:t>
                      </m:r>
                    </m:oMath>
                  </m:oMathPara>
                </a14:m>
                <a:endParaRPr kumimoji="0" lang="ru-RU" sz="1800" b="0" i="1" u="none" strike="noStrike" kern="1200" cap="none" spc="0" normalizeH="0" baseline="0" noProof="0" dirty="0">
                  <a:ln>
                    <a:noFill/>
                  </a:ln>
                  <a:solidFill>
                    <a:srgbClr val="4472C4">
                      <a:lumMod val="50000"/>
                    </a:srgbClr>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ru-RU" sz="1800" b="0" i="1" u="none" strike="noStrike" kern="1200" cap="none" spc="0" normalizeH="0" baseline="0" noProof="0">
                          <a:ln>
                            <a:noFill/>
                          </a:ln>
                          <a:solidFill>
                            <a:srgbClr val="4472C4">
                              <a:lumMod val="50000"/>
                            </a:srgbClr>
                          </a:solidFill>
                          <a:effectLst/>
                          <a:uLnTx/>
                          <a:uFillTx/>
                          <a:latin typeface="Cambria Math" panose="02040503050406030204" pitchFamily="18" charset="0"/>
                          <a:ea typeface="+mn-ea"/>
                          <a:cs typeface="+mn-cs"/>
                        </a:rPr>
                        <m:t>Центр непрерывного повышения профессионального мастерства педагогических работников </m:t>
                      </m:r>
                    </m:oMath>
                  </m:oMathPara>
                </a14:m>
                <a:endParaRPr kumimoji="0" lang="ru-RU" sz="1800" b="0" i="0" u="none" strike="noStrike" kern="1200" cap="none" spc="0" normalizeH="0" baseline="0" noProof="0" dirty="0">
                  <a:ln>
                    <a:noFill/>
                  </a:ln>
                  <a:solidFill>
                    <a:srgbClr val="4472C4">
                      <a:lumMod val="50000"/>
                    </a:srgbClr>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ru-RU" sz="1800" b="0" i="1" u="none" strike="noStrike" kern="1200" cap="none" spc="0" normalizeH="0" baseline="0" noProof="0">
                          <a:ln>
                            <a:noFill/>
                          </a:ln>
                          <a:solidFill>
                            <a:srgbClr val="4472C4">
                              <a:lumMod val="50000"/>
                            </a:srgbClr>
                          </a:solidFill>
                          <a:effectLst/>
                          <a:uLnTx/>
                          <a:uFillTx/>
                          <a:latin typeface="Cambria Math" panose="02040503050406030204" pitchFamily="18" charset="0"/>
                          <a:ea typeface="+mn-ea"/>
                          <a:cs typeface="+mn-cs"/>
                        </a:rPr>
                        <m:t>ГБПОУ Уфимский многопрофильный профессиональный колледж </m:t>
                      </m:r>
                    </m:oMath>
                  </m:oMathPara>
                </a14:m>
                <a:endParaRPr kumimoji="0" lang="ru-RU" sz="1800" b="0" i="1" u="none" strike="noStrike" kern="1200" cap="none" spc="0" normalizeH="0" baseline="0" noProof="0" dirty="0">
                  <a:ln>
                    <a:noFill/>
                  </a:ln>
                  <a:solidFill>
                    <a:srgbClr val="4472C4">
                      <a:lumMod val="50000"/>
                    </a:srgbClr>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4472C4">
                      <a:lumMod val="50000"/>
                    </a:srgbClr>
                  </a:solidFill>
                  <a:effectLst/>
                  <a:uLnTx/>
                  <a:uFillTx/>
                  <a:latin typeface="Calibri"/>
                  <a:ea typeface="+mn-ea"/>
                  <a:cs typeface="+mn-cs"/>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147665" y="72863"/>
                <a:ext cx="10748866" cy="1107996"/>
              </a:xfrm>
              <a:prstGeom prst="rect">
                <a:avLst/>
              </a:prstGeom>
              <a:blipFill rotWithShape="1">
                <a:blip r:embed="rId3"/>
                <a:stretch>
                  <a:fillRect l="-2" t="-43" r="4" b="36"/>
                </a:stretch>
              </a:blipFill>
            </p:spPr>
            <p:txBody>
              <a:bodyPr/>
              <a:lstStyle/>
              <a:p>
                <a:r>
                  <a:rPr lang="ru-RU" altLang="en-US">
                    <a:noFill/>
                  </a:rPr>
                  <a:t> </a:t>
                </a:r>
              </a:p>
            </p:txBody>
          </p:sp>
        </mc:Fallback>
      </mc:AlternateContent>
      <p:sp>
        <p:nvSpPr>
          <p:cNvPr id="14" name="TextBox 13"/>
          <p:cNvSpPr txBox="1"/>
          <p:nvPr/>
        </p:nvSpPr>
        <p:spPr>
          <a:xfrm>
            <a:off x="1147665" y="1869880"/>
            <a:ext cx="10282335"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altLang="en-US" sz="3600" b="0" i="0" u="none" strike="noStrike" kern="1200" cap="none" spc="0" normalizeH="0" baseline="0" noProof="0" dirty="0">
                <a:ln>
                  <a:noFill/>
                </a:ln>
                <a:solidFill>
                  <a:srgbClr val="4472C4">
                    <a:lumMod val="50000"/>
                  </a:srgbClr>
                </a:solidFill>
                <a:effectLst/>
                <a:uLnTx/>
                <a:uFillTx/>
                <a:latin typeface="Calibri"/>
                <a:ea typeface="+mn-ea"/>
                <a:cs typeface="+mn-cs"/>
              </a:rPr>
              <a:t>Тема: Методика обучения решению задач КИМ ЕГЭ-2026 по химии в линии 33</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3600" dirty="0">
                <a:solidFill>
                  <a:srgbClr val="4472C4">
                    <a:lumMod val="50000"/>
                  </a:srgbClr>
                </a:solidFill>
                <a:latin typeface="Calibri"/>
              </a:rPr>
              <a:t>Система оценки достижений планируемых предметных результатов освоения учебного предмета «Химия»</a:t>
            </a:r>
            <a:endParaRPr kumimoji="0" lang="ru-RU" sz="3600" b="0" i="0" u="none" strike="noStrike" kern="1200" cap="none" spc="0" normalizeH="0" baseline="0" noProof="0" dirty="0">
              <a:ln>
                <a:noFill/>
              </a:ln>
              <a:solidFill>
                <a:srgbClr val="4472C4">
                  <a:lumMod val="50000"/>
                </a:srgbClr>
              </a:solidFill>
              <a:effectLst/>
              <a:uLnTx/>
              <a:uFillTx/>
              <a:latin typeface="Calibri"/>
              <a:ea typeface="+mn-ea"/>
              <a:cs typeface="+mn-cs"/>
            </a:endParaRPr>
          </a:p>
        </p:txBody>
      </p:sp>
      <p:sp>
        <p:nvSpPr>
          <p:cNvPr id="15" name="TextBox 14"/>
          <p:cNvSpPr txBox="1"/>
          <p:nvPr/>
        </p:nvSpPr>
        <p:spPr>
          <a:xfrm>
            <a:off x="1147665" y="4517610"/>
            <a:ext cx="5497723" cy="147732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4472C4">
                  <a:lumMod val="5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solidFill>
                <a:srgbClr val="4472C4">
                  <a:lumMod val="50000"/>
                </a:srgbClr>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4472C4">
                    <a:lumMod val="50000"/>
                  </a:srgbClr>
                </a:solidFill>
                <a:effectLst/>
                <a:uLnTx/>
                <a:uFillTx/>
                <a:latin typeface="Calibri"/>
                <a:ea typeface="+mn-ea"/>
                <a:cs typeface="+mn-cs"/>
              </a:rPr>
              <a:t>Подготовил: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4472C4">
                    <a:lumMod val="50000"/>
                  </a:srgbClr>
                </a:solidFill>
                <a:effectLst/>
                <a:uLnTx/>
                <a:uFillTx/>
                <a:latin typeface="Calibri"/>
                <a:ea typeface="+mn-ea"/>
                <a:cs typeface="+mn-cs"/>
              </a:rPr>
              <a:t>Устюжанина Ю.П., региональный методист по химии,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4472C4">
                    <a:lumMod val="50000"/>
                  </a:srgbClr>
                </a:solidFill>
                <a:effectLst/>
                <a:uLnTx/>
                <a:uFillTx/>
                <a:latin typeface="Calibri"/>
                <a:ea typeface="+mn-ea"/>
                <a:cs typeface="+mn-cs"/>
              </a:rPr>
              <a:t>учитель МБОУ гимназия № 3 г. Дюртюли </a:t>
            </a:r>
          </a:p>
        </p:txBody>
      </p:sp>
      <p:pic>
        <p:nvPicPr>
          <p:cNvPr id="7" name="Рисунок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7761" y="698272"/>
            <a:ext cx="1708770" cy="965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46454-E0A6-15ED-A597-79F3653259FB}"/>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EE215F19-1A4D-C5B4-51CE-B5037B4197B1}"/>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a:extLst>
              <a:ext uri="{FF2B5EF4-FFF2-40B4-BE49-F238E27FC236}">
                <a16:creationId xmlns:a16="http://schemas.microsoft.com/office/drawing/2014/main" id="{C85C12F2-3A28-F783-3742-494EE409909C}"/>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40ABDCE7-7D28-FC58-ADA5-9B9759AB47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D822FCC9-730F-D33C-7088-DBD856721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EAE4C85-2F79-CBC6-D93E-090D2DFB4024}"/>
                  </a:ext>
                </a:extLst>
              </p:cNvPr>
              <p:cNvSpPr txBox="1"/>
              <p:nvPr/>
            </p:nvSpPr>
            <p:spPr>
              <a:xfrm>
                <a:off x="88490" y="1012044"/>
                <a:ext cx="12015019" cy="3473900"/>
              </a:xfrm>
              <a:prstGeom prst="rect">
                <a:avLst/>
              </a:prstGeom>
              <a:noFill/>
            </p:spPr>
            <p:txBody>
              <a:bodyPr wrap="square" rtlCol="0">
                <a:spAutoFit/>
              </a:bodyPr>
              <a:lstStyle/>
              <a:p>
                <a:r>
                  <a:rPr lang="ru-RU" sz="2800" b="0" dirty="0">
                    <a:latin typeface="Calibri" panose="020F0502020204030204" pitchFamily="34" charset="0"/>
                    <a:ea typeface="Calibri" panose="020F0502020204030204" pitchFamily="34" charset="0"/>
                    <a:cs typeface="Calibri" panose="020F0502020204030204" pitchFamily="34" charset="0"/>
                  </a:rPr>
                  <a:t>Рассчитаем количества всех образовавшихся веществ:</a:t>
                </a:r>
              </a:p>
              <a:p>
                <a14:m>
                  <m:oMath xmlns:m="http://schemas.openxmlformats.org/officeDocument/2006/math">
                    <m:sSub>
                      <m:sSub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2800" b="0" i="1" smtClean="0">
                            <a:latin typeface="Cambria Math" panose="02040503050406030204" pitchFamily="18" charset="0"/>
                            <a:ea typeface="Calibri" panose="020F0502020204030204" pitchFamily="34" charset="0"/>
                            <a:cs typeface="Calibri" panose="020F0502020204030204" pitchFamily="34" charset="0"/>
                          </a:rPr>
                          <m:t>𝑛</m:t>
                        </m:r>
                      </m:e>
                      <m:sub>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CO</m:t>
                        </m:r>
                        <m:r>
                          <a:rPr lang="en-US" sz="2800" b="0" i="0" baseline="-25000" smtClean="0">
                            <a:latin typeface="Cambria Math" panose="02040503050406030204" pitchFamily="18" charset="0"/>
                            <a:ea typeface="Calibri" panose="020F0502020204030204" pitchFamily="34" charset="0"/>
                            <a:cs typeface="Calibri" panose="020F0502020204030204" pitchFamily="34" charset="0"/>
                          </a:rPr>
                          <m:t>2</m:t>
                        </m:r>
                      </m:sub>
                    </m:sSub>
                    <m:r>
                      <a:rPr lang="en-US" sz="2800" b="0" i="1" smtClean="0">
                        <a:latin typeface="Cambria Math" panose="02040503050406030204" pitchFamily="18" charset="0"/>
                        <a:ea typeface="Calibri" panose="020F0502020204030204" pitchFamily="34" charset="0"/>
                        <a:cs typeface="Calibri" panose="020F0502020204030204" pitchFamily="34" charset="0"/>
                      </a:rPr>
                      <m:t>=</m:t>
                    </m:r>
                    <m:f>
                      <m:f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fPr>
                      <m:num>
                        <m:r>
                          <a:rPr lang="en-US" sz="2800" b="0" i="1" smtClean="0">
                            <a:latin typeface="Cambria Math" panose="02040503050406030204" pitchFamily="18" charset="0"/>
                            <a:ea typeface="Calibri" panose="020F0502020204030204" pitchFamily="34" charset="0"/>
                            <a:cs typeface="Calibri" panose="020F0502020204030204" pitchFamily="34" charset="0"/>
                          </a:rPr>
                          <m:t>35,84</m:t>
                        </m:r>
                      </m:num>
                      <m:den>
                        <m:r>
                          <a:rPr lang="en-US" sz="2800" b="0" i="1" smtClean="0">
                            <a:latin typeface="Cambria Math" panose="02040503050406030204" pitchFamily="18" charset="0"/>
                            <a:ea typeface="Calibri" panose="020F0502020204030204" pitchFamily="34" charset="0"/>
                            <a:cs typeface="Calibri" panose="020F0502020204030204" pitchFamily="34" charset="0"/>
                          </a:rPr>
                          <m:t>22,4</m:t>
                        </m:r>
                      </m:den>
                    </m:f>
                    <m:r>
                      <a:rPr lang="en-US" sz="2800" b="0" i="1" smtClean="0">
                        <a:latin typeface="Cambria Math" panose="02040503050406030204" pitchFamily="18" charset="0"/>
                        <a:ea typeface="Calibri" panose="020F0502020204030204" pitchFamily="34" charset="0"/>
                        <a:cs typeface="Calibri" panose="020F0502020204030204" pitchFamily="34" charset="0"/>
                      </a:rPr>
                      <m:t>=1,6</m:t>
                    </m:r>
                  </m:oMath>
                </a14:m>
                <a:r>
                  <a:rPr lang="en-US" sz="2800" b="0" dirty="0">
                    <a:latin typeface="Calibri" panose="020F0502020204030204" pitchFamily="34" charset="0"/>
                    <a:ea typeface="Calibri" panose="020F0502020204030204" pitchFamily="34" charset="0"/>
                    <a:cs typeface="Calibri" panose="020F0502020204030204" pitchFamily="34" charset="0"/>
                  </a:rPr>
                  <a:t> </a:t>
                </a:r>
                <a:r>
                  <a:rPr lang="ru-RU" sz="2800" b="0" dirty="0">
                    <a:latin typeface="Calibri" panose="020F0502020204030204" pitchFamily="34" charset="0"/>
                    <a:ea typeface="Calibri" panose="020F0502020204030204" pitchFamily="34" charset="0"/>
                    <a:cs typeface="Calibri" panose="020F0502020204030204" pitchFamily="34" charset="0"/>
                  </a:rPr>
                  <a:t>моль</a:t>
                </a:r>
              </a:p>
              <a:p>
                <a14:m>
                  <m:oMath xmlns:m="http://schemas.openxmlformats.org/officeDocument/2006/math">
                    <m:sSub>
                      <m:sSub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2800" b="0" i="1" smtClean="0">
                            <a:latin typeface="Cambria Math" panose="02040503050406030204" pitchFamily="18" charset="0"/>
                            <a:ea typeface="Calibri" panose="020F0502020204030204" pitchFamily="34" charset="0"/>
                            <a:cs typeface="Calibri" panose="020F0502020204030204" pitchFamily="34" charset="0"/>
                          </a:rPr>
                          <m:t>𝑛</m:t>
                        </m:r>
                      </m:e>
                      <m:sub>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N</m:t>
                        </m:r>
                        <m:r>
                          <a:rPr lang="en-US" sz="2800" b="0" i="0" baseline="-25000" smtClean="0">
                            <a:latin typeface="Cambria Math" panose="02040503050406030204" pitchFamily="18" charset="0"/>
                            <a:ea typeface="Calibri" panose="020F0502020204030204" pitchFamily="34" charset="0"/>
                            <a:cs typeface="Calibri" panose="020F0502020204030204" pitchFamily="34" charset="0"/>
                          </a:rPr>
                          <m:t>2</m:t>
                        </m:r>
                      </m:sub>
                    </m:sSub>
                    <m:r>
                      <a:rPr lang="en-US" sz="2800" b="0" i="1" smtClean="0">
                        <a:latin typeface="Cambria Math" panose="02040503050406030204" pitchFamily="18" charset="0"/>
                        <a:ea typeface="Calibri" panose="020F0502020204030204" pitchFamily="34" charset="0"/>
                        <a:cs typeface="Calibri" panose="020F0502020204030204" pitchFamily="34" charset="0"/>
                      </a:rPr>
                      <m:t>=</m:t>
                    </m:r>
                    <m:f>
                      <m:f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fPr>
                      <m:num>
                        <m:r>
                          <a:rPr lang="en-US" sz="2800" b="0" i="1" smtClean="0">
                            <a:latin typeface="Cambria Math" panose="02040503050406030204" pitchFamily="18" charset="0"/>
                            <a:ea typeface="Calibri" panose="020F0502020204030204" pitchFamily="34" charset="0"/>
                            <a:cs typeface="Calibri" panose="020F0502020204030204" pitchFamily="34" charset="0"/>
                          </a:rPr>
                          <m:t>2,8</m:t>
                        </m:r>
                      </m:num>
                      <m:den>
                        <m:r>
                          <a:rPr lang="en-US" sz="2800" b="0" i="1" smtClean="0">
                            <a:latin typeface="Cambria Math" panose="02040503050406030204" pitchFamily="18" charset="0"/>
                            <a:ea typeface="Calibri" panose="020F0502020204030204" pitchFamily="34" charset="0"/>
                            <a:cs typeface="Calibri" panose="020F0502020204030204" pitchFamily="34" charset="0"/>
                          </a:rPr>
                          <m:t>28</m:t>
                        </m:r>
                      </m:den>
                    </m:f>
                    <m:r>
                      <a:rPr lang="en-US" sz="2800" b="0" i="1" smtClean="0">
                        <a:latin typeface="Cambria Math" panose="02040503050406030204" pitchFamily="18" charset="0"/>
                        <a:ea typeface="Calibri" panose="020F0502020204030204" pitchFamily="34" charset="0"/>
                        <a:cs typeface="Calibri" panose="020F0502020204030204" pitchFamily="34" charset="0"/>
                      </a:rPr>
                      <m:t>=0,1</m:t>
                    </m:r>
                  </m:oMath>
                </a14:m>
                <a:r>
                  <a:rPr lang="en-US" sz="2800" b="0" dirty="0">
                    <a:latin typeface="Calibri" panose="020F0502020204030204" pitchFamily="34" charset="0"/>
                    <a:ea typeface="Calibri" panose="020F0502020204030204" pitchFamily="34" charset="0"/>
                    <a:cs typeface="Calibri" panose="020F0502020204030204" pitchFamily="34" charset="0"/>
                  </a:rPr>
                  <a:t> </a:t>
                </a:r>
                <a:r>
                  <a:rPr lang="ru-RU" sz="2800" b="0" dirty="0">
                    <a:latin typeface="Calibri" panose="020F0502020204030204" pitchFamily="34" charset="0"/>
                    <a:ea typeface="Calibri" panose="020F0502020204030204" pitchFamily="34" charset="0"/>
                    <a:cs typeface="Calibri" panose="020F0502020204030204" pitchFamily="34" charset="0"/>
                  </a:rPr>
                  <a:t>моль</a:t>
                </a:r>
              </a:p>
              <a:p>
                <a14:m>
                  <m:oMath xmlns:m="http://schemas.openxmlformats.org/officeDocument/2006/math">
                    <m:sSub>
                      <m:sSub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2800" b="0" i="1" smtClean="0">
                            <a:latin typeface="Cambria Math" panose="02040503050406030204" pitchFamily="18" charset="0"/>
                            <a:ea typeface="Calibri" panose="020F0502020204030204" pitchFamily="34" charset="0"/>
                            <a:cs typeface="Calibri" panose="020F0502020204030204" pitchFamily="34" charset="0"/>
                          </a:rPr>
                          <m:t>𝑛</m:t>
                        </m:r>
                      </m:e>
                      <m:sub>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HCl</m:t>
                        </m:r>
                      </m:sub>
                    </m:sSub>
                    <m:r>
                      <a:rPr lang="en-US" sz="2800" b="0" i="1" smtClean="0">
                        <a:latin typeface="Cambria Math" panose="02040503050406030204" pitchFamily="18" charset="0"/>
                        <a:ea typeface="Calibri" panose="020F0502020204030204" pitchFamily="34" charset="0"/>
                        <a:cs typeface="Calibri" panose="020F0502020204030204" pitchFamily="34" charset="0"/>
                      </a:rPr>
                      <m:t>=</m:t>
                    </m:r>
                    <m:f>
                      <m:f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fPr>
                      <m:num>
                        <m:r>
                          <a:rPr lang="en-US" sz="2800" b="0" i="1" smtClean="0">
                            <a:latin typeface="Cambria Math" panose="02040503050406030204" pitchFamily="18" charset="0"/>
                            <a:ea typeface="Calibri" panose="020F0502020204030204" pitchFamily="34" charset="0"/>
                            <a:cs typeface="Calibri" panose="020F0502020204030204" pitchFamily="34" charset="0"/>
                          </a:rPr>
                          <m:t>4,48</m:t>
                        </m:r>
                      </m:num>
                      <m:den>
                        <m:r>
                          <a:rPr lang="en-US" sz="2800" b="0" i="1" smtClean="0">
                            <a:latin typeface="Cambria Math" panose="02040503050406030204" pitchFamily="18" charset="0"/>
                            <a:ea typeface="Calibri" panose="020F0502020204030204" pitchFamily="34" charset="0"/>
                            <a:cs typeface="Calibri" panose="020F0502020204030204" pitchFamily="34" charset="0"/>
                          </a:rPr>
                          <m:t>22,4</m:t>
                        </m:r>
                      </m:den>
                    </m:f>
                    <m:r>
                      <a:rPr lang="en-US" sz="2800" b="0" i="1" smtClean="0">
                        <a:latin typeface="Cambria Math" panose="02040503050406030204" pitchFamily="18" charset="0"/>
                        <a:ea typeface="Calibri" panose="020F0502020204030204" pitchFamily="34" charset="0"/>
                        <a:cs typeface="Calibri" panose="020F0502020204030204" pitchFamily="34" charset="0"/>
                      </a:rPr>
                      <m:t>=0,2</m:t>
                    </m:r>
                  </m:oMath>
                </a14:m>
                <a:r>
                  <a:rPr lang="en-US" sz="2800" b="0" dirty="0">
                    <a:latin typeface="Calibri" panose="020F0502020204030204" pitchFamily="34" charset="0"/>
                    <a:ea typeface="Calibri" panose="020F0502020204030204" pitchFamily="34" charset="0"/>
                    <a:cs typeface="Calibri" panose="020F0502020204030204" pitchFamily="34" charset="0"/>
                  </a:rPr>
                  <a:t> </a:t>
                </a:r>
                <a:r>
                  <a:rPr lang="ru-RU" sz="2800" b="0" dirty="0">
                    <a:latin typeface="Calibri" panose="020F0502020204030204" pitchFamily="34" charset="0"/>
                    <a:ea typeface="Calibri" panose="020F0502020204030204" pitchFamily="34" charset="0"/>
                    <a:cs typeface="Calibri" panose="020F0502020204030204" pitchFamily="34" charset="0"/>
                  </a:rPr>
                  <a:t>моль</a:t>
                </a:r>
              </a:p>
              <a:p>
                <a14:m>
                  <m:oMath xmlns:m="http://schemas.openxmlformats.org/officeDocument/2006/math">
                    <m:sSub>
                      <m:sSub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2800" b="0" i="1" smtClean="0">
                            <a:latin typeface="Cambria Math" panose="02040503050406030204" pitchFamily="18" charset="0"/>
                            <a:ea typeface="Calibri" panose="020F0502020204030204" pitchFamily="34" charset="0"/>
                            <a:cs typeface="Calibri" panose="020F0502020204030204" pitchFamily="34" charset="0"/>
                          </a:rPr>
                          <m:t>𝑚</m:t>
                        </m:r>
                      </m:e>
                      <m:sub>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H</m:t>
                        </m:r>
                        <m:r>
                          <a:rPr lang="en-US" sz="2800" b="0" i="0" baseline="-25000" smtClean="0">
                            <a:latin typeface="Cambria Math" panose="02040503050406030204" pitchFamily="18" charset="0"/>
                            <a:ea typeface="Calibri" panose="020F0502020204030204" pitchFamily="34" charset="0"/>
                            <a:cs typeface="Calibri" panose="020F0502020204030204" pitchFamily="34" charset="0"/>
                          </a:rPr>
                          <m:t>2</m:t>
                        </m:r>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O</m:t>
                        </m:r>
                      </m:sub>
                    </m:sSub>
                    <m:r>
                      <a:rPr lang="en-US" sz="2800" b="0" i="1" smtClean="0">
                        <a:latin typeface="Cambria Math" panose="02040503050406030204" pitchFamily="18" charset="0"/>
                        <a:ea typeface="Calibri" panose="020F0502020204030204" pitchFamily="34" charset="0"/>
                        <a:cs typeface="Calibri" panose="020F0502020204030204" pitchFamily="34" charset="0"/>
                      </a:rPr>
                      <m:t>=</m:t>
                    </m:r>
                    <m:r>
                      <a:rPr lang="en-US" sz="2800" b="0" i="1" smtClean="0">
                        <a:latin typeface="Cambria Math" panose="02040503050406030204" pitchFamily="18" charset="0"/>
                        <a:ea typeface="Calibri" panose="020F0502020204030204" pitchFamily="34" charset="0"/>
                        <a:cs typeface="Calibri" panose="020F0502020204030204" pitchFamily="34" charset="0"/>
                      </a:rPr>
                      <m:t>𝜌</m:t>
                    </m:r>
                    <m:r>
                      <a:rPr lang="en-US" sz="2800" b="0" i="1" smtClean="0">
                        <a:latin typeface="Cambria Math" panose="02040503050406030204" pitchFamily="18" charset="0"/>
                        <a:ea typeface="Calibri" panose="020F0502020204030204" pitchFamily="34" charset="0"/>
                        <a:cs typeface="Calibri" panose="020F0502020204030204" pitchFamily="34" charset="0"/>
                      </a:rPr>
                      <m:t>⋅</m:t>
                    </m:r>
                    <m:r>
                      <a:rPr lang="en-US" sz="2800" b="0" i="1" smtClean="0">
                        <a:latin typeface="Cambria Math" panose="02040503050406030204" pitchFamily="18" charset="0"/>
                        <a:ea typeface="Calibri" panose="020F0502020204030204" pitchFamily="34" charset="0"/>
                        <a:cs typeface="Calibri" panose="020F0502020204030204" pitchFamily="34" charset="0"/>
                      </a:rPr>
                      <m:t>𝑉</m:t>
                    </m:r>
                    <m:r>
                      <a:rPr lang="en-US" sz="2800" b="0" i="1" smtClean="0">
                        <a:latin typeface="Cambria Math" panose="02040503050406030204" pitchFamily="18" charset="0"/>
                        <a:ea typeface="Calibri" panose="020F0502020204030204" pitchFamily="34" charset="0"/>
                        <a:cs typeface="Calibri" panose="020F0502020204030204" pitchFamily="34" charset="0"/>
                      </a:rPr>
                      <m:t>=1⋅19,8=19,8</m:t>
                    </m:r>
                  </m:oMath>
                </a14:m>
                <a:r>
                  <a:rPr lang="ru-RU" sz="2800" b="0" dirty="0">
                    <a:latin typeface="Calibri" panose="020F0502020204030204" pitchFamily="34" charset="0"/>
                    <a:ea typeface="Calibri" panose="020F0502020204030204" pitchFamily="34" charset="0"/>
                    <a:cs typeface="Calibri" panose="020F0502020204030204" pitchFamily="34" charset="0"/>
                  </a:rPr>
                  <a:t> г</a:t>
                </a:r>
              </a:p>
              <a:p>
                <a14:m>
                  <m:oMath xmlns:m="http://schemas.openxmlformats.org/officeDocument/2006/math">
                    <m:sSub>
                      <m:sSub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2800" b="0" i="1" smtClean="0">
                            <a:latin typeface="Cambria Math" panose="02040503050406030204" pitchFamily="18" charset="0"/>
                            <a:ea typeface="Calibri" panose="020F0502020204030204" pitchFamily="34" charset="0"/>
                            <a:cs typeface="Calibri" panose="020F0502020204030204" pitchFamily="34" charset="0"/>
                          </a:rPr>
                          <m:t>𝑛</m:t>
                        </m:r>
                      </m:e>
                      <m:sub>
                        <m:r>
                          <a:rPr lang="en-US" sz="2800" b="0" i="1" smtClean="0">
                            <a:latin typeface="Cambria Math" panose="02040503050406030204" pitchFamily="18" charset="0"/>
                            <a:ea typeface="Calibri" panose="020F0502020204030204" pitchFamily="34" charset="0"/>
                            <a:cs typeface="Calibri" panose="020F0502020204030204" pitchFamily="34" charset="0"/>
                          </a:rPr>
                          <m:t>𝐻</m:t>
                        </m:r>
                        <m:r>
                          <a:rPr lang="en-US" sz="2800" b="0" i="1" smtClean="0">
                            <a:latin typeface="Cambria Math" panose="02040503050406030204" pitchFamily="18" charset="0"/>
                            <a:ea typeface="Calibri" panose="020F0502020204030204" pitchFamily="34" charset="0"/>
                            <a:cs typeface="Calibri" panose="020F0502020204030204" pitchFamily="34" charset="0"/>
                          </a:rPr>
                          <m:t>2</m:t>
                        </m:r>
                        <m:r>
                          <a:rPr lang="en-US" sz="2800" b="0" i="1" smtClean="0">
                            <a:latin typeface="Cambria Math" panose="02040503050406030204" pitchFamily="18" charset="0"/>
                            <a:ea typeface="Calibri" panose="020F0502020204030204" pitchFamily="34" charset="0"/>
                            <a:cs typeface="Calibri" panose="020F0502020204030204" pitchFamily="34" charset="0"/>
                          </a:rPr>
                          <m:t>𝑂</m:t>
                        </m:r>
                      </m:sub>
                    </m:sSub>
                    <m:r>
                      <a:rPr lang="en-US" sz="2800" b="0" i="1" smtClean="0">
                        <a:latin typeface="Cambria Math" panose="02040503050406030204" pitchFamily="18" charset="0"/>
                        <a:ea typeface="Calibri" panose="020F0502020204030204" pitchFamily="34" charset="0"/>
                        <a:cs typeface="Calibri" panose="020F0502020204030204" pitchFamily="34" charset="0"/>
                      </a:rPr>
                      <m:t>=</m:t>
                    </m:r>
                    <m:f>
                      <m:f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fPr>
                      <m:num>
                        <m:r>
                          <a:rPr lang="en-US" sz="2800" b="0" i="1" smtClean="0">
                            <a:latin typeface="Cambria Math" panose="02040503050406030204" pitchFamily="18" charset="0"/>
                            <a:ea typeface="Calibri" panose="020F0502020204030204" pitchFamily="34" charset="0"/>
                            <a:cs typeface="Calibri" panose="020F0502020204030204" pitchFamily="34" charset="0"/>
                          </a:rPr>
                          <m:t>19,8</m:t>
                        </m:r>
                      </m:num>
                      <m:den>
                        <m:r>
                          <a:rPr lang="en-US" sz="2800" b="0" i="1" smtClean="0">
                            <a:latin typeface="Cambria Math" panose="02040503050406030204" pitchFamily="18" charset="0"/>
                            <a:ea typeface="Calibri" panose="020F0502020204030204" pitchFamily="34" charset="0"/>
                            <a:cs typeface="Calibri" panose="020F0502020204030204" pitchFamily="34" charset="0"/>
                          </a:rPr>
                          <m:t>18</m:t>
                        </m:r>
                      </m:den>
                    </m:f>
                    <m:r>
                      <a:rPr lang="en-US" sz="2800" b="0" i="1" smtClean="0">
                        <a:latin typeface="Cambria Math" panose="02040503050406030204" pitchFamily="18" charset="0"/>
                        <a:ea typeface="Calibri" panose="020F0502020204030204" pitchFamily="34" charset="0"/>
                        <a:cs typeface="Calibri" panose="020F0502020204030204" pitchFamily="34" charset="0"/>
                      </a:rPr>
                      <m:t>=1,1</m:t>
                    </m:r>
                  </m:oMath>
                </a14:m>
                <a:r>
                  <a:rPr lang="en-US" sz="2800" b="0" dirty="0">
                    <a:latin typeface="Calibri" panose="020F0502020204030204" pitchFamily="34" charset="0"/>
                    <a:ea typeface="Calibri" panose="020F0502020204030204" pitchFamily="34" charset="0"/>
                    <a:cs typeface="Calibri" panose="020F0502020204030204" pitchFamily="34" charset="0"/>
                  </a:rPr>
                  <a:t> </a:t>
                </a:r>
                <a:r>
                  <a:rPr lang="ru-RU" sz="2800" b="0" dirty="0">
                    <a:latin typeface="Calibri" panose="020F0502020204030204" pitchFamily="34" charset="0"/>
                    <a:ea typeface="Calibri" panose="020F0502020204030204" pitchFamily="34" charset="0"/>
                    <a:cs typeface="Calibri" panose="020F0502020204030204" pitchFamily="34" charset="0"/>
                  </a:rPr>
                  <a:t>моль</a:t>
                </a:r>
              </a:p>
            </p:txBody>
          </p:sp>
        </mc:Choice>
        <mc:Fallback xmlns="">
          <p:sp>
            <p:nvSpPr>
              <p:cNvPr id="4" name="TextBox 3">
                <a:extLst>
                  <a:ext uri="{FF2B5EF4-FFF2-40B4-BE49-F238E27FC236}">
                    <a16:creationId xmlns:a16="http://schemas.microsoft.com/office/drawing/2014/main" id="{6EAE4C85-2F79-CBC6-D93E-090D2DFB4024}"/>
                  </a:ext>
                </a:extLst>
              </p:cNvPr>
              <p:cNvSpPr txBox="1">
                <a:spLocks noRot="1" noChangeAspect="1" noMove="1" noResize="1" noEditPoints="1" noAdjustHandles="1" noChangeArrowheads="1" noChangeShapeType="1" noTextEdit="1"/>
              </p:cNvSpPr>
              <p:nvPr/>
            </p:nvSpPr>
            <p:spPr>
              <a:xfrm>
                <a:off x="88490" y="1012044"/>
                <a:ext cx="12015019" cy="3473900"/>
              </a:xfrm>
              <a:prstGeom prst="rect">
                <a:avLst/>
              </a:prstGeom>
              <a:blipFill>
                <a:blip r:embed="rId4"/>
                <a:stretch>
                  <a:fillRect l="-1066" t="-1579" b="-1579"/>
                </a:stretch>
              </a:blipFill>
            </p:spPr>
            <p:txBody>
              <a:bodyPr/>
              <a:lstStyle/>
              <a:p>
                <a:r>
                  <a:rPr lang="ru-RU">
                    <a:noFill/>
                  </a:rPr>
                  <a:t> </a:t>
                </a:r>
              </a:p>
            </p:txBody>
          </p:sp>
        </mc:Fallback>
      </mc:AlternateContent>
    </p:spTree>
    <p:extLst>
      <p:ext uri="{BB962C8B-B14F-4D97-AF65-F5344CB8AC3E}">
        <p14:creationId xmlns:p14="http://schemas.microsoft.com/office/powerpoint/2010/main" val="18220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B8512-E025-FC9B-845C-16AB725CEEB5}"/>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EDAC5902-1180-4964-124F-ACE5C428688A}"/>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a:extLst>
              <a:ext uri="{FF2B5EF4-FFF2-40B4-BE49-F238E27FC236}">
                <a16:creationId xmlns:a16="http://schemas.microsoft.com/office/drawing/2014/main" id="{E863A55F-B3FC-5CE6-201F-A670D7750017}"/>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6DF07E5A-0592-FC7F-2F03-E18D640427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1381B781-1313-0A6F-E00B-70400D0DF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730AD6E-634B-0186-9A13-C6EC031318E2}"/>
                  </a:ext>
                </a:extLst>
              </p:cNvPr>
              <p:cNvSpPr txBox="1"/>
              <p:nvPr/>
            </p:nvSpPr>
            <p:spPr>
              <a:xfrm>
                <a:off x="88490" y="1012044"/>
                <a:ext cx="12015019" cy="4832092"/>
              </a:xfrm>
              <a:prstGeom prst="rect">
                <a:avLst/>
              </a:prstGeom>
              <a:noFill/>
            </p:spPr>
            <p:txBody>
              <a:bodyPr wrap="square" rtlCol="0">
                <a:spAutoFit/>
              </a:bodyPr>
              <a:lstStyle/>
              <a:p>
                <a:r>
                  <a:rPr lang="ru-RU" sz="2800" b="0" dirty="0">
                    <a:latin typeface="Calibri" panose="020F0502020204030204" pitchFamily="34" charset="0"/>
                    <a:ea typeface="Calibri" panose="020F0502020204030204" pitchFamily="34" charset="0"/>
                    <a:cs typeface="Calibri" panose="020F0502020204030204" pitchFamily="34" charset="0"/>
                  </a:rPr>
                  <a:t>Определим количества элементов в неизвестном соединении:</a:t>
                </a:r>
              </a:p>
              <a:p>
                <a14:m>
                  <m:oMath xmlns:m="http://schemas.openxmlformats.org/officeDocument/2006/math">
                    <m:sSub>
                      <m:sSub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2800" b="0" i="1" smtClean="0">
                            <a:latin typeface="Cambria Math" panose="02040503050406030204" pitchFamily="18" charset="0"/>
                            <a:ea typeface="Calibri" panose="020F0502020204030204" pitchFamily="34" charset="0"/>
                            <a:cs typeface="Calibri" panose="020F0502020204030204" pitchFamily="34" charset="0"/>
                          </a:rPr>
                          <m:t>𝑛</m:t>
                        </m:r>
                      </m:e>
                      <m:sub>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C</m:t>
                        </m:r>
                      </m:sub>
                    </m:sSub>
                    <m:r>
                      <a:rPr lang="en-US" sz="2800" b="0" i="1" smtClean="0">
                        <a:latin typeface="Cambria Math" panose="02040503050406030204" pitchFamily="18" charset="0"/>
                        <a:ea typeface="Calibri" panose="020F0502020204030204" pitchFamily="34" charset="0"/>
                        <a:cs typeface="Calibri" panose="020F0502020204030204" pitchFamily="34" charset="0"/>
                      </a:rPr>
                      <m:t>=</m:t>
                    </m:r>
                    <m:sSub>
                      <m:sSub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2800" b="0" i="1" smtClean="0">
                            <a:latin typeface="Cambria Math" panose="02040503050406030204" pitchFamily="18" charset="0"/>
                            <a:ea typeface="Calibri" panose="020F0502020204030204" pitchFamily="34" charset="0"/>
                            <a:cs typeface="Calibri" panose="020F0502020204030204" pitchFamily="34" charset="0"/>
                          </a:rPr>
                          <m:t>𝑛</m:t>
                        </m:r>
                      </m:e>
                      <m:sub>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CO</m:t>
                        </m:r>
                        <m:r>
                          <a:rPr lang="en-US" sz="2800" b="0" i="0" baseline="-25000" smtClean="0">
                            <a:latin typeface="Cambria Math" panose="02040503050406030204" pitchFamily="18" charset="0"/>
                            <a:ea typeface="Calibri" panose="020F0502020204030204" pitchFamily="34" charset="0"/>
                            <a:cs typeface="Calibri" panose="020F0502020204030204" pitchFamily="34" charset="0"/>
                          </a:rPr>
                          <m:t>2</m:t>
                        </m:r>
                      </m:sub>
                    </m:sSub>
                    <m:r>
                      <a:rPr lang="en-US" sz="2800" b="0" i="1" smtClean="0">
                        <a:latin typeface="Cambria Math" panose="02040503050406030204" pitchFamily="18" charset="0"/>
                        <a:ea typeface="Calibri" panose="020F0502020204030204" pitchFamily="34" charset="0"/>
                        <a:cs typeface="Calibri" panose="020F0502020204030204" pitchFamily="34" charset="0"/>
                      </a:rPr>
                      <m:t>=1,6</m:t>
                    </m:r>
                  </m:oMath>
                </a14:m>
                <a:r>
                  <a:rPr lang="en-US" sz="2800" b="0" dirty="0">
                    <a:latin typeface="Calibri" panose="020F0502020204030204" pitchFamily="34" charset="0"/>
                    <a:ea typeface="Calibri" panose="020F0502020204030204" pitchFamily="34" charset="0"/>
                    <a:cs typeface="Calibri" panose="020F0502020204030204" pitchFamily="34" charset="0"/>
                  </a:rPr>
                  <a:t> </a:t>
                </a:r>
                <a:r>
                  <a:rPr lang="ru-RU" sz="2800" b="0" dirty="0">
                    <a:latin typeface="Calibri" panose="020F0502020204030204" pitchFamily="34" charset="0"/>
                    <a:ea typeface="Calibri" panose="020F0502020204030204" pitchFamily="34" charset="0"/>
                    <a:cs typeface="Calibri" panose="020F0502020204030204" pitchFamily="34" charset="0"/>
                  </a:rPr>
                  <a:t>моль</a:t>
                </a:r>
              </a:p>
              <a:p>
                <a14:m>
                  <m:oMath xmlns:m="http://schemas.openxmlformats.org/officeDocument/2006/math">
                    <m:sSub>
                      <m:sSub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2800" b="0" i="1" smtClean="0">
                            <a:latin typeface="Cambria Math" panose="02040503050406030204" pitchFamily="18" charset="0"/>
                            <a:ea typeface="Calibri" panose="020F0502020204030204" pitchFamily="34" charset="0"/>
                            <a:cs typeface="Calibri" panose="020F0502020204030204" pitchFamily="34" charset="0"/>
                          </a:rPr>
                          <m:t>𝑛</m:t>
                        </m:r>
                      </m:e>
                      <m:sub>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H</m:t>
                        </m:r>
                      </m:sub>
                    </m:sSub>
                    <m:r>
                      <a:rPr lang="en-US" sz="2800" b="0" i="1" smtClean="0">
                        <a:latin typeface="Cambria Math" panose="02040503050406030204" pitchFamily="18" charset="0"/>
                        <a:ea typeface="Calibri" panose="020F0502020204030204" pitchFamily="34" charset="0"/>
                        <a:cs typeface="Calibri" panose="020F0502020204030204" pitchFamily="34" charset="0"/>
                      </a:rPr>
                      <m:t>=2⋅</m:t>
                    </m:r>
                    <m:sSub>
                      <m:sSub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2800" b="0" i="1" smtClean="0">
                            <a:latin typeface="Cambria Math" panose="02040503050406030204" pitchFamily="18" charset="0"/>
                            <a:ea typeface="Calibri" panose="020F0502020204030204" pitchFamily="34" charset="0"/>
                            <a:cs typeface="Calibri" panose="020F0502020204030204" pitchFamily="34" charset="0"/>
                          </a:rPr>
                          <m:t>𝑛</m:t>
                        </m:r>
                      </m:e>
                      <m:sub>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H</m:t>
                        </m:r>
                        <m:r>
                          <a:rPr lang="en-US" sz="2800" b="0" i="0" baseline="-25000" smtClean="0">
                            <a:latin typeface="Cambria Math" panose="02040503050406030204" pitchFamily="18" charset="0"/>
                            <a:ea typeface="Calibri" panose="020F0502020204030204" pitchFamily="34" charset="0"/>
                            <a:cs typeface="Calibri" panose="020F0502020204030204" pitchFamily="34" charset="0"/>
                          </a:rPr>
                          <m:t>2</m:t>
                        </m:r>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O</m:t>
                        </m:r>
                      </m:sub>
                    </m:sSub>
                    <m:r>
                      <a:rPr lang="en-US" sz="2800" b="0" i="1" smtClean="0">
                        <a:latin typeface="Cambria Math" panose="02040503050406030204" pitchFamily="18" charset="0"/>
                        <a:ea typeface="Calibri" panose="020F0502020204030204" pitchFamily="34" charset="0"/>
                        <a:cs typeface="Calibri" panose="020F0502020204030204" pitchFamily="34" charset="0"/>
                      </a:rPr>
                      <m:t>+</m:t>
                    </m:r>
                    <m:sSub>
                      <m:sSub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2800" b="0" i="1" smtClean="0">
                            <a:latin typeface="Cambria Math" panose="02040503050406030204" pitchFamily="18" charset="0"/>
                            <a:ea typeface="Calibri" panose="020F0502020204030204" pitchFamily="34" charset="0"/>
                            <a:cs typeface="Calibri" panose="020F0502020204030204" pitchFamily="34" charset="0"/>
                          </a:rPr>
                          <m:t>𝑛</m:t>
                        </m:r>
                      </m:e>
                      <m:sub>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HCl</m:t>
                        </m:r>
                      </m:sub>
                    </m:sSub>
                    <m:r>
                      <a:rPr lang="en-US" sz="2800" b="0" i="1" smtClean="0">
                        <a:latin typeface="Cambria Math" panose="02040503050406030204" pitchFamily="18" charset="0"/>
                        <a:ea typeface="Calibri" panose="020F0502020204030204" pitchFamily="34" charset="0"/>
                        <a:cs typeface="Calibri" panose="020F0502020204030204" pitchFamily="34" charset="0"/>
                      </a:rPr>
                      <m:t>=2⋅1,1+0,2=2,4</m:t>
                    </m:r>
                  </m:oMath>
                </a14:m>
                <a:r>
                  <a:rPr lang="en-US" sz="2800" b="0" dirty="0">
                    <a:latin typeface="Calibri" panose="020F0502020204030204" pitchFamily="34" charset="0"/>
                    <a:ea typeface="Calibri" panose="020F0502020204030204" pitchFamily="34" charset="0"/>
                    <a:cs typeface="Calibri" panose="020F0502020204030204" pitchFamily="34" charset="0"/>
                  </a:rPr>
                  <a:t> </a:t>
                </a:r>
                <a:r>
                  <a:rPr lang="ru-RU" sz="2800" b="0" dirty="0">
                    <a:latin typeface="Calibri" panose="020F0502020204030204" pitchFamily="34" charset="0"/>
                    <a:ea typeface="Calibri" panose="020F0502020204030204" pitchFamily="34" charset="0"/>
                    <a:cs typeface="Calibri" panose="020F0502020204030204" pitchFamily="34" charset="0"/>
                  </a:rPr>
                  <a:t>моль</a:t>
                </a:r>
              </a:p>
              <a:p>
                <a14:m>
                  <m:oMath xmlns:m="http://schemas.openxmlformats.org/officeDocument/2006/math">
                    <m:sSub>
                      <m:sSub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2800" b="0" i="1" smtClean="0">
                            <a:latin typeface="Cambria Math" panose="02040503050406030204" pitchFamily="18" charset="0"/>
                            <a:ea typeface="Calibri" panose="020F0502020204030204" pitchFamily="34" charset="0"/>
                            <a:cs typeface="Calibri" panose="020F0502020204030204" pitchFamily="34" charset="0"/>
                          </a:rPr>
                          <m:t>𝑛</m:t>
                        </m:r>
                      </m:e>
                      <m:sub>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N</m:t>
                        </m:r>
                      </m:sub>
                    </m:sSub>
                    <m:r>
                      <a:rPr lang="en-US" sz="2800" b="0" i="1" smtClean="0">
                        <a:latin typeface="Cambria Math" panose="02040503050406030204" pitchFamily="18" charset="0"/>
                        <a:ea typeface="Calibri" panose="020F0502020204030204" pitchFamily="34" charset="0"/>
                        <a:cs typeface="Calibri" panose="020F0502020204030204" pitchFamily="34" charset="0"/>
                      </a:rPr>
                      <m:t>=2⋅</m:t>
                    </m:r>
                    <m:sSub>
                      <m:sSub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2800" b="0" i="1" smtClean="0">
                            <a:latin typeface="Cambria Math" panose="02040503050406030204" pitchFamily="18" charset="0"/>
                            <a:ea typeface="Calibri" panose="020F0502020204030204" pitchFamily="34" charset="0"/>
                            <a:cs typeface="Calibri" panose="020F0502020204030204" pitchFamily="34" charset="0"/>
                          </a:rPr>
                          <m:t>𝑛</m:t>
                        </m:r>
                      </m:e>
                      <m:sub>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N</m:t>
                        </m:r>
                        <m:r>
                          <a:rPr lang="en-US" sz="2800" b="0" i="0" baseline="-25000" smtClean="0">
                            <a:latin typeface="Cambria Math" panose="02040503050406030204" pitchFamily="18" charset="0"/>
                            <a:ea typeface="Calibri" panose="020F0502020204030204" pitchFamily="34" charset="0"/>
                            <a:cs typeface="Calibri" panose="020F0502020204030204" pitchFamily="34" charset="0"/>
                          </a:rPr>
                          <m:t>2</m:t>
                        </m:r>
                      </m:sub>
                    </m:sSub>
                    <m:r>
                      <a:rPr lang="en-US" sz="2800" b="0" i="1" smtClean="0">
                        <a:latin typeface="Cambria Math" panose="02040503050406030204" pitchFamily="18" charset="0"/>
                        <a:ea typeface="Calibri" panose="020F0502020204030204" pitchFamily="34" charset="0"/>
                        <a:cs typeface="Calibri" panose="020F0502020204030204" pitchFamily="34" charset="0"/>
                      </a:rPr>
                      <m:t>=2⋅0,1=0,2</m:t>
                    </m:r>
                  </m:oMath>
                </a14:m>
                <a:r>
                  <a:rPr lang="en-US" sz="2800" b="0" dirty="0">
                    <a:latin typeface="Calibri" panose="020F0502020204030204" pitchFamily="34" charset="0"/>
                    <a:ea typeface="Calibri" panose="020F0502020204030204" pitchFamily="34" charset="0"/>
                    <a:cs typeface="Calibri" panose="020F0502020204030204" pitchFamily="34" charset="0"/>
                  </a:rPr>
                  <a:t> </a:t>
                </a:r>
                <a:r>
                  <a:rPr lang="ru-RU" sz="2800" b="0" dirty="0">
                    <a:latin typeface="Calibri" panose="020F0502020204030204" pitchFamily="34" charset="0"/>
                    <a:ea typeface="Calibri" panose="020F0502020204030204" pitchFamily="34" charset="0"/>
                    <a:cs typeface="Calibri" panose="020F0502020204030204" pitchFamily="34" charset="0"/>
                  </a:rPr>
                  <a:t>моль</a:t>
                </a:r>
              </a:p>
              <a:p>
                <a14:m>
                  <m:oMath xmlns:m="http://schemas.openxmlformats.org/officeDocument/2006/math">
                    <m:sSub>
                      <m:sSub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2800" b="0" i="1" smtClean="0">
                            <a:latin typeface="Cambria Math" panose="02040503050406030204" pitchFamily="18" charset="0"/>
                            <a:ea typeface="Calibri" panose="020F0502020204030204" pitchFamily="34" charset="0"/>
                            <a:cs typeface="Calibri" panose="020F0502020204030204" pitchFamily="34" charset="0"/>
                          </a:rPr>
                          <m:t>𝑛</m:t>
                        </m:r>
                      </m:e>
                      <m:sub>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Cl</m:t>
                        </m:r>
                      </m:sub>
                    </m:sSub>
                    <m:r>
                      <a:rPr lang="en-US" sz="2800" b="0" i="1" smtClean="0">
                        <a:latin typeface="Cambria Math" panose="02040503050406030204" pitchFamily="18" charset="0"/>
                        <a:ea typeface="Calibri" panose="020F0502020204030204" pitchFamily="34" charset="0"/>
                        <a:cs typeface="Calibri" panose="020F0502020204030204" pitchFamily="34" charset="0"/>
                      </a:rPr>
                      <m:t>=</m:t>
                    </m:r>
                    <m:sSub>
                      <m:sSub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2800" b="0" i="1" smtClean="0">
                            <a:latin typeface="Cambria Math" panose="02040503050406030204" pitchFamily="18" charset="0"/>
                            <a:ea typeface="Calibri" panose="020F0502020204030204" pitchFamily="34" charset="0"/>
                            <a:cs typeface="Calibri" panose="020F0502020204030204" pitchFamily="34" charset="0"/>
                          </a:rPr>
                          <m:t>𝑛</m:t>
                        </m:r>
                      </m:e>
                      <m:sub>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HCl</m:t>
                        </m:r>
                      </m:sub>
                    </m:sSub>
                    <m:r>
                      <a:rPr lang="en-US" sz="2800" b="0" i="1" smtClean="0">
                        <a:latin typeface="Cambria Math" panose="02040503050406030204" pitchFamily="18" charset="0"/>
                        <a:ea typeface="Calibri" panose="020F0502020204030204" pitchFamily="34" charset="0"/>
                        <a:cs typeface="Calibri" panose="020F0502020204030204" pitchFamily="34" charset="0"/>
                      </a:rPr>
                      <m:t>=0,2</m:t>
                    </m:r>
                  </m:oMath>
                </a14:m>
                <a:r>
                  <a:rPr lang="en-US" sz="2800" b="0" dirty="0">
                    <a:latin typeface="Calibri" panose="020F0502020204030204" pitchFamily="34" charset="0"/>
                    <a:ea typeface="Calibri" panose="020F0502020204030204" pitchFamily="34" charset="0"/>
                    <a:cs typeface="Calibri" panose="020F0502020204030204" pitchFamily="34" charset="0"/>
                  </a:rPr>
                  <a:t> </a:t>
                </a:r>
                <a:r>
                  <a:rPr lang="ru-RU" sz="2800" b="0" dirty="0">
                    <a:latin typeface="Calibri" panose="020F0502020204030204" pitchFamily="34" charset="0"/>
                    <a:ea typeface="Calibri" panose="020F0502020204030204" pitchFamily="34" charset="0"/>
                    <a:cs typeface="Calibri" panose="020F0502020204030204" pitchFamily="34" charset="0"/>
                  </a:rPr>
                  <a:t>моль</a:t>
                </a:r>
              </a:p>
              <a:p>
                <a:endParaRPr lang="ru-RU" sz="2800" dirty="0">
                  <a:latin typeface="Calibri" panose="020F0502020204030204" pitchFamily="34" charset="0"/>
                  <a:ea typeface="Calibri" panose="020F0502020204030204" pitchFamily="34" charset="0"/>
                  <a:cs typeface="Calibri" panose="020F0502020204030204" pitchFamily="34" charset="0"/>
                </a:endParaRPr>
              </a:p>
              <a:p>
                <a:r>
                  <a:rPr lang="ru-RU" sz="2800" b="0" dirty="0">
                    <a:latin typeface="Calibri" panose="020F0502020204030204" pitchFamily="34" charset="0"/>
                    <a:ea typeface="Calibri" panose="020F0502020204030204" pitchFamily="34" charset="0"/>
                    <a:cs typeface="Calibri" panose="020F0502020204030204" pitchFamily="34" charset="0"/>
                  </a:rPr>
                  <a:t>Судя по совпадающему к</a:t>
                </a:r>
                <a:r>
                  <a:rPr lang="ru-RU" sz="2800" dirty="0">
                    <a:latin typeface="Calibri" panose="020F0502020204030204" pitchFamily="34" charset="0"/>
                    <a:ea typeface="Calibri" panose="020F0502020204030204" pitchFamily="34" charset="0"/>
                    <a:cs typeface="Calibri" panose="020F0502020204030204" pitchFamily="34" charset="0"/>
                  </a:rPr>
                  <a:t>оличеству хлора и азота, а также по кислой реакции среды водного раствора </a:t>
                </a:r>
                <a:r>
                  <a:rPr lang="en-US" sz="2800" b="1" dirty="0">
                    <a:latin typeface="Calibri" panose="020F0502020204030204" pitchFamily="34" charset="0"/>
                    <a:ea typeface="Calibri" panose="020F0502020204030204" pitchFamily="34" charset="0"/>
                    <a:cs typeface="Calibri" panose="020F0502020204030204" pitchFamily="34" charset="0"/>
                  </a:rPr>
                  <a:t>X</a:t>
                </a:r>
                <a:r>
                  <a:rPr lang="en-US" sz="2800" dirty="0">
                    <a:latin typeface="Calibri" panose="020F0502020204030204" pitchFamily="34" charset="0"/>
                    <a:ea typeface="Calibri" panose="020F0502020204030204" pitchFamily="34" charset="0"/>
                    <a:cs typeface="Calibri" panose="020F0502020204030204" pitchFamily="34" charset="0"/>
                  </a:rPr>
                  <a:t> </a:t>
                </a:r>
                <a:r>
                  <a:rPr lang="ru-RU" sz="2800" dirty="0">
                    <a:latin typeface="Calibri" panose="020F0502020204030204" pitchFamily="34" charset="0"/>
                    <a:ea typeface="Calibri" panose="020F0502020204030204" pitchFamily="34" charset="0"/>
                    <a:cs typeface="Calibri" panose="020F0502020204030204" pitchFamily="34" charset="0"/>
                  </a:rPr>
                  <a:t>– это соль некоторого амина.</a:t>
                </a:r>
              </a:p>
              <a:p>
                <a:endParaRPr lang="ru-RU" sz="2800" dirty="0">
                  <a:latin typeface="Calibri" panose="020F0502020204030204" pitchFamily="34" charset="0"/>
                  <a:ea typeface="Calibri" panose="020F0502020204030204" pitchFamily="34" charset="0"/>
                  <a:cs typeface="Calibri" panose="020F0502020204030204" pitchFamily="34" charset="0"/>
                </a:endParaRPr>
              </a:p>
              <a:p>
                <a:r>
                  <a:rPr lang="ru-RU" sz="2800" dirty="0">
                    <a:latin typeface="Calibri" panose="020F0502020204030204" pitchFamily="34" charset="0"/>
                    <a:ea typeface="Calibri" panose="020F0502020204030204" pitchFamily="34" charset="0"/>
                    <a:cs typeface="Calibri" panose="020F0502020204030204" pitchFamily="34" charset="0"/>
                  </a:rPr>
                  <a:t>Вычислим есть ли еще кислород в составе </a:t>
                </a:r>
                <a:r>
                  <a:rPr lang="en-US" sz="2800" b="1" dirty="0">
                    <a:latin typeface="Calibri" panose="020F0502020204030204" pitchFamily="34" charset="0"/>
                    <a:ea typeface="Calibri" panose="020F0502020204030204" pitchFamily="34" charset="0"/>
                    <a:cs typeface="Calibri" panose="020F0502020204030204" pitchFamily="34" charset="0"/>
                  </a:rPr>
                  <a:t>X</a:t>
                </a:r>
                <a:r>
                  <a:rPr lang="ru-RU" sz="2800" dirty="0">
                    <a:latin typeface="Calibri" panose="020F0502020204030204" pitchFamily="34" charset="0"/>
                    <a:ea typeface="Calibri" panose="020F0502020204030204" pitchFamily="34" charset="0"/>
                    <a:cs typeface="Calibri" panose="020F0502020204030204" pitchFamily="34" charset="0"/>
                  </a:rPr>
                  <a:t>:</a:t>
                </a:r>
              </a:p>
              <a:p>
                <a14:m>
                  <m:oMath xmlns:m="http://schemas.openxmlformats.org/officeDocument/2006/math">
                    <m:sSub>
                      <m:sSub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2800" b="0" i="1" smtClean="0">
                            <a:latin typeface="Cambria Math" panose="02040503050406030204" pitchFamily="18" charset="0"/>
                            <a:ea typeface="Calibri" panose="020F0502020204030204" pitchFamily="34" charset="0"/>
                            <a:cs typeface="Calibri" panose="020F0502020204030204" pitchFamily="34" charset="0"/>
                          </a:rPr>
                          <m:t>𝑚</m:t>
                        </m:r>
                      </m:e>
                      <m:sub>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O</m:t>
                        </m:r>
                      </m:sub>
                    </m:sSub>
                    <m:r>
                      <a:rPr lang="en-US" sz="2800" b="0" i="1" smtClean="0">
                        <a:latin typeface="Cambria Math" panose="02040503050406030204" pitchFamily="18" charset="0"/>
                        <a:ea typeface="Calibri" panose="020F0502020204030204" pitchFamily="34" charset="0"/>
                        <a:cs typeface="Calibri" panose="020F0502020204030204" pitchFamily="34" charset="0"/>
                      </a:rPr>
                      <m:t>=31,50−1,6⋅12−2,4⋅1−0,2⋅14−0,2⋅35,5=0</m:t>
                    </m:r>
                  </m:oMath>
                </a14:m>
                <a:r>
                  <a:rPr lang="en-US" sz="2800" b="0" dirty="0">
                    <a:latin typeface="Calibri" panose="020F0502020204030204" pitchFamily="34" charset="0"/>
                    <a:ea typeface="Calibri" panose="020F0502020204030204" pitchFamily="34" charset="0"/>
                    <a:cs typeface="Calibri" panose="020F0502020204030204" pitchFamily="34" charset="0"/>
                  </a:rPr>
                  <a:t> </a:t>
                </a:r>
                <a:r>
                  <a:rPr lang="ru-RU" sz="2800" b="0" dirty="0">
                    <a:latin typeface="Calibri" panose="020F0502020204030204" pitchFamily="34" charset="0"/>
                    <a:ea typeface="Calibri" panose="020F0502020204030204" pitchFamily="34" charset="0"/>
                    <a:cs typeface="Calibri" panose="020F0502020204030204" pitchFamily="34" charset="0"/>
                  </a:rPr>
                  <a:t>г</a:t>
                </a:r>
              </a:p>
            </p:txBody>
          </p:sp>
        </mc:Choice>
        <mc:Fallback xmlns="">
          <p:sp>
            <p:nvSpPr>
              <p:cNvPr id="4" name="TextBox 3">
                <a:extLst>
                  <a:ext uri="{FF2B5EF4-FFF2-40B4-BE49-F238E27FC236}">
                    <a16:creationId xmlns:a16="http://schemas.microsoft.com/office/drawing/2014/main" id="{2730AD6E-634B-0186-9A13-C6EC031318E2}"/>
                  </a:ext>
                </a:extLst>
              </p:cNvPr>
              <p:cNvSpPr txBox="1">
                <a:spLocks noRot="1" noChangeAspect="1" noMove="1" noResize="1" noEditPoints="1" noAdjustHandles="1" noChangeArrowheads="1" noChangeShapeType="1" noTextEdit="1"/>
              </p:cNvSpPr>
              <p:nvPr/>
            </p:nvSpPr>
            <p:spPr>
              <a:xfrm>
                <a:off x="88490" y="1012044"/>
                <a:ext cx="12015019" cy="4832092"/>
              </a:xfrm>
              <a:prstGeom prst="rect">
                <a:avLst/>
              </a:prstGeom>
              <a:blipFill>
                <a:blip r:embed="rId4"/>
                <a:stretch>
                  <a:fillRect l="-1066" t="-1135" r="-761" b="-2648"/>
                </a:stretch>
              </a:blipFill>
            </p:spPr>
            <p:txBody>
              <a:bodyPr/>
              <a:lstStyle/>
              <a:p>
                <a:r>
                  <a:rPr lang="ru-RU">
                    <a:noFill/>
                  </a:rPr>
                  <a:t> </a:t>
                </a:r>
              </a:p>
            </p:txBody>
          </p:sp>
        </mc:Fallback>
      </mc:AlternateContent>
    </p:spTree>
    <p:extLst>
      <p:ext uri="{BB962C8B-B14F-4D97-AF65-F5344CB8AC3E}">
        <p14:creationId xmlns:p14="http://schemas.microsoft.com/office/powerpoint/2010/main" val="3574368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E5723-5325-E95B-7426-F0E91BEB5329}"/>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9768ADD3-73D2-7940-AD8C-10A93257753C}"/>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a:extLst>
              <a:ext uri="{FF2B5EF4-FFF2-40B4-BE49-F238E27FC236}">
                <a16:creationId xmlns:a16="http://schemas.microsoft.com/office/drawing/2014/main" id="{687744AD-44DE-2F87-2B2C-5EE69B0575A6}"/>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120693EF-A9A4-46EB-3C90-6A9B1BD905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61A7084E-059B-99E1-541A-57AF96634F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DD496A5-6FBD-C9E0-FCB0-5287D7EAB165}"/>
                  </a:ext>
                </a:extLst>
              </p:cNvPr>
              <p:cNvSpPr txBox="1"/>
              <p:nvPr/>
            </p:nvSpPr>
            <p:spPr>
              <a:xfrm>
                <a:off x="88490" y="1012044"/>
                <a:ext cx="12015019" cy="4401205"/>
              </a:xfrm>
              <a:prstGeom prst="rect">
                <a:avLst/>
              </a:prstGeom>
              <a:noFill/>
            </p:spPr>
            <p:txBody>
              <a:bodyPr wrap="square" rtlCol="0">
                <a:spAutoFit/>
              </a:bodyPr>
              <a:lstStyle/>
              <a:p>
                <a:r>
                  <a:rPr lang="ru-RU" sz="2800" dirty="0">
                    <a:latin typeface="Calibri" panose="020F0502020204030204" pitchFamily="34" charset="0"/>
                    <a:ea typeface="Calibri" panose="020F0502020204030204" pitchFamily="34" charset="0"/>
                    <a:cs typeface="Calibri" panose="020F0502020204030204" pitchFamily="34" charset="0"/>
                  </a:rPr>
                  <a:t>Рассчитаем отношение элементов друг к другу:</a:t>
                </a:r>
              </a:p>
              <a:p>
                <a14:m>
                  <m:oMath xmlns:m="http://schemas.openxmlformats.org/officeDocument/2006/math">
                    <m:sSub>
                      <m:sSub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2800" b="0" i="1" smtClean="0">
                            <a:latin typeface="Cambria Math" panose="02040503050406030204" pitchFamily="18" charset="0"/>
                            <a:ea typeface="Calibri" panose="020F0502020204030204" pitchFamily="34" charset="0"/>
                            <a:cs typeface="Calibri" panose="020F0502020204030204" pitchFamily="34" charset="0"/>
                          </a:rPr>
                          <m:t>𝑛</m:t>
                        </m:r>
                      </m:e>
                      <m:sub>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C</m:t>
                        </m:r>
                      </m:sub>
                    </m:sSub>
                    <m:r>
                      <a:rPr lang="en-US" sz="2800" b="0" i="1" smtClean="0">
                        <a:latin typeface="Cambria Math" panose="02040503050406030204" pitchFamily="18" charset="0"/>
                        <a:ea typeface="Calibri" panose="020F0502020204030204" pitchFamily="34" charset="0"/>
                        <a:cs typeface="Calibri" panose="020F0502020204030204" pitchFamily="34" charset="0"/>
                      </a:rPr>
                      <m:t> :</m:t>
                    </m:r>
                    <m:sSub>
                      <m:sSub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2800" b="0" i="1" smtClean="0">
                            <a:latin typeface="Cambria Math" panose="02040503050406030204" pitchFamily="18" charset="0"/>
                            <a:ea typeface="Calibri" panose="020F0502020204030204" pitchFamily="34" charset="0"/>
                            <a:cs typeface="Calibri" panose="020F0502020204030204" pitchFamily="34" charset="0"/>
                          </a:rPr>
                          <m:t>𝑛</m:t>
                        </m:r>
                      </m:e>
                      <m:sub>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H</m:t>
                        </m:r>
                      </m:sub>
                    </m:sSub>
                    <m:r>
                      <a:rPr lang="en-US" sz="2800" b="0" i="1" smtClean="0">
                        <a:latin typeface="Cambria Math" panose="02040503050406030204" pitchFamily="18" charset="0"/>
                        <a:ea typeface="Calibri" panose="020F0502020204030204" pitchFamily="34" charset="0"/>
                        <a:cs typeface="Calibri" panose="020F0502020204030204" pitchFamily="34" charset="0"/>
                      </a:rPr>
                      <m:t> :</m:t>
                    </m:r>
                    <m:sSub>
                      <m:sSub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2800" b="0" i="1" smtClean="0">
                            <a:latin typeface="Cambria Math" panose="02040503050406030204" pitchFamily="18" charset="0"/>
                            <a:ea typeface="Calibri" panose="020F0502020204030204" pitchFamily="34" charset="0"/>
                            <a:cs typeface="Calibri" panose="020F0502020204030204" pitchFamily="34" charset="0"/>
                          </a:rPr>
                          <m:t>𝑛</m:t>
                        </m:r>
                      </m:e>
                      <m:sub>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N</m:t>
                        </m:r>
                      </m:sub>
                    </m:sSub>
                    <m:r>
                      <a:rPr lang="en-US" sz="2800" b="0" i="1" smtClean="0">
                        <a:latin typeface="Cambria Math" panose="02040503050406030204" pitchFamily="18" charset="0"/>
                        <a:ea typeface="Calibri" panose="020F0502020204030204" pitchFamily="34" charset="0"/>
                        <a:cs typeface="Calibri" panose="020F0502020204030204" pitchFamily="34" charset="0"/>
                      </a:rPr>
                      <m:t> :</m:t>
                    </m:r>
                    <m:sSub>
                      <m:sSub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2800" b="0" i="1" smtClean="0">
                            <a:latin typeface="Cambria Math" panose="02040503050406030204" pitchFamily="18" charset="0"/>
                            <a:ea typeface="Calibri" panose="020F0502020204030204" pitchFamily="34" charset="0"/>
                            <a:cs typeface="Calibri" panose="020F0502020204030204" pitchFamily="34" charset="0"/>
                          </a:rPr>
                          <m:t>𝑛</m:t>
                        </m:r>
                      </m:e>
                      <m:sub>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Cl</m:t>
                        </m:r>
                      </m:sub>
                    </m:sSub>
                    <m:r>
                      <a:rPr lang="en-US" sz="2800" b="0" i="1" smtClean="0">
                        <a:latin typeface="Cambria Math" panose="02040503050406030204" pitchFamily="18" charset="0"/>
                        <a:ea typeface="Calibri" panose="020F0502020204030204" pitchFamily="34" charset="0"/>
                        <a:cs typeface="Calibri" panose="020F0502020204030204" pitchFamily="34" charset="0"/>
                      </a:rPr>
                      <m:t>=1,6 :2,4 :0,2 :0,2=8 :12 :1 :1</m:t>
                    </m:r>
                  </m:oMath>
                </a14:m>
                <a:r>
                  <a:rPr lang="en-US" sz="2800" dirty="0">
                    <a:latin typeface="Calibri" panose="020F0502020204030204" pitchFamily="34" charset="0"/>
                    <a:ea typeface="Calibri" panose="020F0502020204030204" pitchFamily="34" charset="0"/>
                    <a:cs typeface="Calibri" panose="020F0502020204030204" pitchFamily="34" charset="0"/>
                  </a:rPr>
                  <a:t> </a:t>
                </a:r>
              </a:p>
              <a:p>
                <a:endParaRPr lang="en-US" sz="2800" b="0" dirty="0">
                  <a:latin typeface="Calibri" panose="020F0502020204030204" pitchFamily="34" charset="0"/>
                  <a:ea typeface="Calibri" panose="020F0502020204030204" pitchFamily="34" charset="0"/>
                  <a:cs typeface="Calibri" panose="020F0502020204030204" pitchFamily="34" charset="0"/>
                </a:endParaRPr>
              </a:p>
              <a:p>
                <a:r>
                  <a:rPr lang="ru-RU" sz="2800" dirty="0">
                    <a:latin typeface="Calibri" panose="020F0502020204030204" pitchFamily="34" charset="0"/>
                    <a:ea typeface="Calibri" panose="020F0502020204030204" pitchFamily="34" charset="0"/>
                    <a:cs typeface="Calibri" panose="020F0502020204030204" pitchFamily="34" charset="0"/>
                  </a:rPr>
                  <a:t>Значит брутто-формула </a:t>
                </a:r>
                <a:r>
                  <a:rPr lang="en-US" sz="2800" b="1" dirty="0">
                    <a:latin typeface="Calibri" panose="020F0502020204030204" pitchFamily="34" charset="0"/>
                    <a:ea typeface="Calibri" panose="020F0502020204030204" pitchFamily="34" charset="0"/>
                    <a:cs typeface="Calibri" panose="020F0502020204030204" pitchFamily="34" charset="0"/>
                  </a:rPr>
                  <a:t>X</a:t>
                </a:r>
                <a:r>
                  <a:rPr lang="en-US" sz="2800" dirty="0">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C</m:t>
                    </m:r>
                    <m:r>
                      <a:rPr lang="en-US" sz="2800" b="0" i="0" baseline="-25000" smtClean="0">
                        <a:latin typeface="Cambria Math" panose="02040503050406030204" pitchFamily="18" charset="0"/>
                        <a:ea typeface="Calibri" panose="020F0502020204030204" pitchFamily="34" charset="0"/>
                        <a:cs typeface="Calibri" panose="020F0502020204030204" pitchFamily="34" charset="0"/>
                      </a:rPr>
                      <m:t>8</m:t>
                    </m:r>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H</m:t>
                    </m:r>
                    <m:r>
                      <a:rPr lang="en-US" sz="2800" b="0" i="0" baseline="-25000" smtClean="0">
                        <a:latin typeface="Cambria Math" panose="02040503050406030204" pitchFamily="18" charset="0"/>
                        <a:ea typeface="Calibri" panose="020F0502020204030204" pitchFamily="34" charset="0"/>
                        <a:cs typeface="Calibri" panose="020F0502020204030204" pitchFamily="34" charset="0"/>
                      </a:rPr>
                      <m:t>12</m:t>
                    </m:r>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NCl</m:t>
                    </m:r>
                  </m:oMath>
                </a14:m>
                <a:r>
                  <a:rPr lang="en-US" sz="2800" b="0" dirty="0">
                    <a:latin typeface="Calibri" panose="020F0502020204030204" pitchFamily="34" charset="0"/>
                    <a:ea typeface="Calibri" panose="020F0502020204030204" pitchFamily="34" charset="0"/>
                    <a:cs typeface="Calibri" panose="020F0502020204030204" pitchFamily="34" charset="0"/>
                  </a:rPr>
                  <a:t>, </a:t>
                </a:r>
                <a:r>
                  <a:rPr lang="ru-RU" sz="2800" b="0" dirty="0">
                    <a:latin typeface="Calibri" panose="020F0502020204030204" pitchFamily="34" charset="0"/>
                    <a:ea typeface="Calibri" panose="020F0502020204030204" pitchFamily="34" charset="0"/>
                    <a:cs typeface="Calibri" panose="020F0502020204030204" pitchFamily="34" charset="0"/>
                  </a:rPr>
                  <a:t>или по нашему предположению</a:t>
                </a:r>
                <a:r>
                  <a:rPr lang="en-US" sz="2800" b="0" dirty="0">
                    <a:latin typeface="Calibri" panose="020F0502020204030204" pitchFamily="34" charset="0"/>
                    <a:ea typeface="Calibri" panose="020F0502020204030204" pitchFamily="34" charset="0"/>
                    <a:cs typeface="Calibri" panose="020F0502020204030204" pitchFamily="34" charset="0"/>
                  </a:rPr>
                  <a:t> </a:t>
                </a:r>
                <a:r>
                  <a:rPr lang="ru-RU" sz="2800" b="0" dirty="0">
                    <a:latin typeface="Calibri" panose="020F0502020204030204" pitchFamily="34" charset="0"/>
                    <a:ea typeface="Calibri" panose="020F0502020204030204" pitchFamily="34" charset="0"/>
                    <a:cs typeface="Calibri" panose="020F0502020204030204" pitchFamily="34" charset="0"/>
                  </a:rPr>
                  <a:t>о том, что это гидрохлорид амина - </a:t>
                </a:r>
                <a14:m>
                  <m:oMath xmlns:m="http://schemas.openxmlformats.org/officeDocument/2006/math">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C</m:t>
                    </m:r>
                    <m:r>
                      <a:rPr lang="en-US" sz="2800" b="0" i="0" baseline="-25000" smtClean="0">
                        <a:latin typeface="Cambria Math" panose="02040503050406030204" pitchFamily="18" charset="0"/>
                        <a:ea typeface="Calibri" panose="020F0502020204030204" pitchFamily="34" charset="0"/>
                        <a:cs typeface="Calibri" panose="020F0502020204030204" pitchFamily="34" charset="0"/>
                      </a:rPr>
                      <m:t>8</m:t>
                    </m:r>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H</m:t>
                    </m:r>
                    <m:r>
                      <a:rPr lang="en-US" sz="2800" b="0" i="0" baseline="-25000" smtClean="0">
                        <a:latin typeface="Cambria Math" panose="02040503050406030204" pitchFamily="18" charset="0"/>
                        <a:ea typeface="Calibri" panose="020F0502020204030204" pitchFamily="34" charset="0"/>
                        <a:cs typeface="Calibri" panose="020F0502020204030204" pitchFamily="34" charset="0"/>
                      </a:rPr>
                      <m:t>12</m:t>
                    </m:r>
                    <m:sSup>
                      <m:sSup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sSupPr>
                      <m:e>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N</m:t>
                        </m:r>
                      </m:e>
                      <m:sup>
                        <m:r>
                          <a:rPr lang="en-US" sz="2800" b="0" i="0" smtClean="0">
                            <a:latin typeface="Cambria Math" panose="02040503050406030204" pitchFamily="18" charset="0"/>
                            <a:ea typeface="Calibri" panose="020F0502020204030204" pitchFamily="34" charset="0"/>
                            <a:cs typeface="Calibri" panose="020F0502020204030204" pitchFamily="34" charset="0"/>
                          </a:rPr>
                          <m:t>+</m:t>
                        </m:r>
                      </m:sup>
                    </m:sSup>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C</m:t>
                    </m:r>
                    <m:sSup>
                      <m:sSup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sSupPr>
                      <m:e>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l</m:t>
                        </m:r>
                      </m:e>
                      <m:sup>
                        <m:r>
                          <a:rPr lang="en-US" sz="2800" b="0" i="0" smtClean="0">
                            <a:latin typeface="Cambria Math" panose="02040503050406030204" pitchFamily="18" charset="0"/>
                            <a:ea typeface="Calibri" panose="020F0502020204030204" pitchFamily="34" charset="0"/>
                            <a:cs typeface="Calibri" panose="020F0502020204030204" pitchFamily="34" charset="0"/>
                          </a:rPr>
                          <m:t>−</m:t>
                        </m:r>
                      </m:sup>
                    </m:sSup>
                  </m:oMath>
                </a14:m>
                <a:r>
                  <a:rPr lang="en-US" sz="2800" b="0" dirty="0">
                    <a:latin typeface="Calibri" panose="020F0502020204030204" pitchFamily="34" charset="0"/>
                    <a:ea typeface="Calibri" panose="020F0502020204030204" pitchFamily="34" charset="0"/>
                    <a:cs typeface="Calibri" panose="020F0502020204030204" pitchFamily="34" charset="0"/>
                  </a:rPr>
                  <a:t>.</a:t>
                </a:r>
                <a:endParaRPr lang="ru-RU" sz="2800" b="0" dirty="0">
                  <a:latin typeface="Calibri" panose="020F0502020204030204" pitchFamily="34" charset="0"/>
                  <a:ea typeface="Calibri" panose="020F0502020204030204" pitchFamily="34" charset="0"/>
                  <a:cs typeface="Calibri" panose="020F0502020204030204" pitchFamily="34" charset="0"/>
                </a:endParaRPr>
              </a:p>
              <a:p>
                <a:endParaRPr lang="ru-RU" sz="2800" dirty="0">
                  <a:latin typeface="Calibri" panose="020F0502020204030204" pitchFamily="34" charset="0"/>
                  <a:ea typeface="Calibri" panose="020F0502020204030204" pitchFamily="34" charset="0"/>
                  <a:cs typeface="Calibri" panose="020F0502020204030204" pitchFamily="34" charset="0"/>
                </a:endParaRPr>
              </a:p>
              <a:p>
                <a:r>
                  <a:rPr lang="ru-RU" sz="2800" b="0" dirty="0">
                    <a:latin typeface="Calibri" panose="020F0502020204030204" pitchFamily="34" charset="0"/>
                    <a:ea typeface="Calibri" panose="020F0502020204030204" pitchFamily="34" charset="0"/>
                    <a:cs typeface="Calibri" panose="020F0502020204030204" pitchFamily="34" charset="0"/>
                  </a:rPr>
                  <a:t>По</a:t>
                </a:r>
                <a:r>
                  <a:rPr lang="ru-RU" sz="2800" dirty="0">
                    <a:latin typeface="Calibri" panose="020F0502020204030204" pitchFamily="34" charset="0"/>
                    <a:ea typeface="Calibri" panose="020F0502020204030204" pitchFamily="34" charset="0"/>
                    <a:cs typeface="Calibri" panose="020F0502020204030204" pitchFamily="34" charset="0"/>
                  </a:rPr>
                  <a:t> небольшому количеству атомов водорода для такого количества углерода предположим, что в структуре </a:t>
                </a:r>
                <a:r>
                  <a:rPr lang="en-US" sz="2800" b="1" dirty="0">
                    <a:latin typeface="Calibri" panose="020F0502020204030204" pitchFamily="34" charset="0"/>
                    <a:ea typeface="Calibri" panose="020F0502020204030204" pitchFamily="34" charset="0"/>
                    <a:cs typeface="Calibri" panose="020F0502020204030204" pitchFamily="34" charset="0"/>
                  </a:rPr>
                  <a:t>X</a:t>
                </a:r>
                <a:r>
                  <a:rPr lang="en-US" sz="2800" dirty="0">
                    <a:latin typeface="Calibri" panose="020F0502020204030204" pitchFamily="34" charset="0"/>
                    <a:ea typeface="Calibri" panose="020F0502020204030204" pitchFamily="34" charset="0"/>
                    <a:cs typeface="Calibri" panose="020F0502020204030204" pitchFamily="34" charset="0"/>
                  </a:rPr>
                  <a:t> </a:t>
                </a:r>
                <a:r>
                  <a:rPr lang="ru-RU" sz="2800" dirty="0">
                    <a:latin typeface="Calibri" panose="020F0502020204030204" pitchFamily="34" charset="0"/>
                    <a:ea typeface="Calibri" panose="020F0502020204030204" pitchFamily="34" charset="0"/>
                    <a:cs typeface="Calibri" panose="020F0502020204030204" pitchFamily="34" charset="0"/>
                  </a:rPr>
                  <a:t>возможно присутствие бензольного кольца, как структурного фрагмента.</a:t>
                </a:r>
                <a:endParaRPr lang="en-US" sz="2800" b="0" dirty="0">
                  <a:latin typeface="Calibri" panose="020F0502020204030204" pitchFamily="34" charset="0"/>
                  <a:ea typeface="Calibri" panose="020F0502020204030204" pitchFamily="34" charset="0"/>
                  <a:cs typeface="Calibri" panose="020F0502020204030204" pitchFamily="34" charset="0"/>
                </a:endParaRPr>
              </a:p>
              <a:p>
                <a:endParaRPr lang="en-US" sz="2800" b="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4" name="TextBox 3">
                <a:extLst>
                  <a:ext uri="{FF2B5EF4-FFF2-40B4-BE49-F238E27FC236}">
                    <a16:creationId xmlns:a16="http://schemas.microsoft.com/office/drawing/2014/main" id="{ADD496A5-6FBD-C9E0-FCB0-5287D7EAB165}"/>
                  </a:ext>
                </a:extLst>
              </p:cNvPr>
              <p:cNvSpPr txBox="1">
                <a:spLocks noRot="1" noChangeAspect="1" noMove="1" noResize="1" noEditPoints="1" noAdjustHandles="1" noChangeArrowheads="1" noChangeShapeType="1" noTextEdit="1"/>
              </p:cNvSpPr>
              <p:nvPr/>
            </p:nvSpPr>
            <p:spPr>
              <a:xfrm>
                <a:off x="88490" y="1012044"/>
                <a:ext cx="12015019" cy="4401205"/>
              </a:xfrm>
              <a:prstGeom prst="rect">
                <a:avLst/>
              </a:prstGeom>
              <a:blipFill>
                <a:blip r:embed="rId4"/>
                <a:stretch>
                  <a:fillRect l="-1066" t="-1247" r="-1168"/>
                </a:stretch>
              </a:blipFill>
            </p:spPr>
            <p:txBody>
              <a:bodyPr/>
              <a:lstStyle/>
              <a:p>
                <a:r>
                  <a:rPr lang="ru-RU">
                    <a:noFill/>
                  </a:rPr>
                  <a:t> </a:t>
                </a:r>
              </a:p>
            </p:txBody>
          </p:sp>
        </mc:Fallback>
      </mc:AlternateContent>
    </p:spTree>
    <p:extLst>
      <p:ext uri="{BB962C8B-B14F-4D97-AF65-F5344CB8AC3E}">
        <p14:creationId xmlns:p14="http://schemas.microsoft.com/office/powerpoint/2010/main" val="567874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11A2C-8C52-CB11-EE41-20D9DE13AB11}"/>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CCA7E9E6-4873-1BC6-4549-70F02F606511}"/>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a:extLst>
              <a:ext uri="{FF2B5EF4-FFF2-40B4-BE49-F238E27FC236}">
                <a16:creationId xmlns:a16="http://schemas.microsoft.com/office/drawing/2014/main" id="{241331DC-974A-1ACB-A1B5-0AA6E1499D71}"/>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C7C5F7BB-B905-D52D-C224-E78B757D99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E092EFBF-0B5A-B5CB-C765-D6CFC6FEE2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E48729E-3731-0FBE-514A-FC6DF69F9627}"/>
                  </a:ext>
                </a:extLst>
              </p:cNvPr>
              <p:cNvSpPr txBox="1"/>
              <p:nvPr/>
            </p:nvSpPr>
            <p:spPr>
              <a:xfrm>
                <a:off x="88490" y="1012044"/>
                <a:ext cx="12015019" cy="4832092"/>
              </a:xfrm>
              <a:prstGeom prst="rect">
                <a:avLst/>
              </a:prstGeom>
              <a:noFill/>
            </p:spPr>
            <p:txBody>
              <a:bodyPr wrap="square" rtlCol="0">
                <a:spAutoFit/>
              </a:bodyPr>
              <a:lstStyle/>
              <a:p>
                <a:r>
                  <a:rPr lang="ru-RU" sz="2800" dirty="0">
                    <a:latin typeface="Calibri" panose="020F0502020204030204" pitchFamily="34" charset="0"/>
                    <a:ea typeface="Calibri" panose="020F0502020204030204" pitchFamily="34" charset="0"/>
                    <a:cs typeface="Calibri" panose="020F0502020204030204" pitchFamily="34" charset="0"/>
                  </a:rPr>
                  <a:t>Если присутствует 1 бензольное кольцо, 1 </a:t>
                </a:r>
                <a:r>
                  <a:rPr lang="ru-RU" sz="2800" dirty="0" err="1">
                    <a:latin typeface="Calibri" panose="020F0502020204030204" pitchFamily="34" charset="0"/>
                    <a:ea typeface="Calibri" panose="020F0502020204030204" pitchFamily="34" charset="0"/>
                    <a:cs typeface="Calibri" panose="020F0502020204030204" pitchFamily="34" charset="0"/>
                  </a:rPr>
                  <a:t>амино</a:t>
                </a:r>
                <a:r>
                  <a:rPr lang="ru-RU" sz="2800" dirty="0">
                    <a:latin typeface="Calibri" panose="020F0502020204030204" pitchFamily="34" charset="0"/>
                    <a:ea typeface="Calibri" panose="020F0502020204030204" pitchFamily="34" charset="0"/>
                    <a:cs typeface="Calibri" panose="020F0502020204030204" pitchFamily="34" charset="0"/>
                  </a:rPr>
                  <a:t>-группа и это гидрохлорид амина, то остается два атома углерода, для которых логично предположить, что они входят в состав метильных радикалов - </a:t>
                </a:r>
                <a14:m>
                  <m:oMath xmlns:m="http://schemas.openxmlformats.org/officeDocument/2006/math">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CH</m:t>
                    </m:r>
                    <m:r>
                      <a:rPr lang="en-US" sz="2800" b="0" i="0" baseline="-25000" smtClean="0">
                        <a:latin typeface="Cambria Math" panose="02040503050406030204" pitchFamily="18" charset="0"/>
                        <a:ea typeface="Calibri" panose="020F0502020204030204" pitchFamily="34" charset="0"/>
                        <a:cs typeface="Calibri" panose="020F0502020204030204" pitchFamily="34" charset="0"/>
                      </a:rPr>
                      <m:t>3</m:t>
                    </m:r>
                  </m:oMath>
                </a14:m>
                <a:r>
                  <a:rPr lang="en-US" sz="2800" b="0" dirty="0">
                    <a:latin typeface="Calibri" panose="020F0502020204030204" pitchFamily="34" charset="0"/>
                    <a:ea typeface="Calibri" panose="020F0502020204030204" pitchFamily="34" charset="0"/>
                    <a:cs typeface="Calibri" panose="020F0502020204030204" pitchFamily="34" charset="0"/>
                  </a:rPr>
                  <a:t>.</a:t>
                </a:r>
              </a:p>
              <a:p>
                <a:endParaRPr lang="en-US" sz="2800" dirty="0">
                  <a:latin typeface="Calibri" panose="020F0502020204030204" pitchFamily="34" charset="0"/>
                  <a:ea typeface="Calibri" panose="020F0502020204030204" pitchFamily="34" charset="0"/>
                  <a:cs typeface="Calibri" panose="020F0502020204030204" pitchFamily="34" charset="0"/>
                </a:endParaRPr>
              </a:p>
              <a:p>
                <a:r>
                  <a:rPr lang="ru-RU" sz="2800" b="0" dirty="0">
                    <a:latin typeface="Calibri" panose="020F0502020204030204" pitchFamily="34" charset="0"/>
                    <a:ea typeface="Calibri" panose="020F0502020204030204" pitchFamily="34" charset="0"/>
                    <a:cs typeface="Calibri" panose="020F0502020204030204" pitchFamily="34" charset="0"/>
                  </a:rPr>
                  <a:t>Значит в нашей молекуле 3 заместителя у бензольного кольца:</a:t>
                </a:r>
                <a:r>
                  <a:rPr lang="ru-RU" sz="2800" b="0" i="1"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N</m:t>
                    </m:r>
                    <m:sSubSup>
                      <m:sSubSup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sSubSupPr>
                      <m:e>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H</m:t>
                        </m:r>
                      </m:e>
                      <m:sub>
                        <m:r>
                          <a:rPr lang="en-US" sz="2800" b="0" i="0" smtClean="0">
                            <a:latin typeface="Cambria Math" panose="02040503050406030204" pitchFamily="18" charset="0"/>
                            <a:ea typeface="Calibri" panose="020F0502020204030204" pitchFamily="34" charset="0"/>
                            <a:cs typeface="Calibri" panose="020F0502020204030204" pitchFamily="34" charset="0"/>
                          </a:rPr>
                          <m:t>3</m:t>
                        </m:r>
                      </m:sub>
                      <m:sup>
                        <m:r>
                          <a:rPr lang="en-US" sz="2800" b="0" i="0" smtClean="0">
                            <a:latin typeface="Cambria Math" panose="02040503050406030204" pitchFamily="18" charset="0"/>
                            <a:ea typeface="Calibri" panose="020F0502020204030204" pitchFamily="34" charset="0"/>
                            <a:cs typeface="Calibri" panose="020F0502020204030204" pitchFamily="34" charset="0"/>
                          </a:rPr>
                          <m:t>+</m:t>
                        </m:r>
                      </m:sup>
                    </m:sSubSup>
                  </m:oMath>
                </a14:m>
                <a:r>
                  <a:rPr lang="en-US" sz="2800" b="0" dirty="0">
                    <a:latin typeface="Calibri" panose="020F0502020204030204" pitchFamily="34" charset="0"/>
                    <a:ea typeface="Calibri" panose="020F0502020204030204" pitchFamily="34" charset="0"/>
                    <a:cs typeface="Calibri" panose="020F0502020204030204" pitchFamily="34" charset="0"/>
                  </a:rPr>
                  <a:t> - </a:t>
                </a:r>
                <a:r>
                  <a:rPr lang="ru-RU" sz="2800" b="0" dirty="0">
                    <a:latin typeface="Calibri" panose="020F0502020204030204" pitchFamily="34" charset="0"/>
                    <a:ea typeface="Calibri" panose="020F0502020204030204" pitchFamily="34" charset="0"/>
                    <a:cs typeface="Calibri" panose="020F0502020204030204" pitchFamily="34" charset="0"/>
                  </a:rPr>
                  <a:t>группа и 2 </a:t>
                </a:r>
                <a14:m>
                  <m:oMath xmlns:m="http://schemas.openxmlformats.org/officeDocument/2006/math">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CH</m:t>
                    </m:r>
                    <m:r>
                      <a:rPr lang="en-US" sz="2800" b="0" i="0" baseline="-25000" smtClean="0">
                        <a:latin typeface="Cambria Math" panose="02040503050406030204" pitchFamily="18" charset="0"/>
                        <a:ea typeface="Calibri" panose="020F0502020204030204" pitchFamily="34" charset="0"/>
                        <a:cs typeface="Calibri" panose="020F0502020204030204" pitchFamily="34" charset="0"/>
                      </a:rPr>
                      <m:t>3</m:t>
                    </m:r>
                  </m:oMath>
                </a14:m>
                <a:r>
                  <a:rPr lang="en-US" sz="2800" b="0" dirty="0">
                    <a:latin typeface="Calibri" panose="020F0502020204030204" pitchFamily="34" charset="0"/>
                    <a:ea typeface="Calibri" panose="020F0502020204030204" pitchFamily="34" charset="0"/>
                    <a:cs typeface="Calibri" panose="020F0502020204030204" pitchFamily="34" charset="0"/>
                  </a:rPr>
                  <a:t>.</a:t>
                </a:r>
              </a:p>
              <a:p>
                <a:endParaRPr lang="en-US" sz="2800" dirty="0">
                  <a:latin typeface="Calibri" panose="020F0502020204030204" pitchFamily="34" charset="0"/>
                  <a:ea typeface="Calibri" panose="020F0502020204030204" pitchFamily="34" charset="0"/>
                  <a:cs typeface="Calibri" panose="020F0502020204030204" pitchFamily="34" charset="0"/>
                </a:endParaRPr>
              </a:p>
              <a:p>
                <a:r>
                  <a:rPr lang="ru-RU" sz="2800" dirty="0">
                    <a:latin typeface="Calibri" panose="020F0502020204030204" pitchFamily="34" charset="0"/>
                    <a:ea typeface="Calibri" panose="020F0502020204030204" pitchFamily="34" charset="0"/>
                    <a:cs typeface="Calibri" panose="020F0502020204030204" pitchFamily="34" charset="0"/>
                  </a:rPr>
                  <a:t>Информация о равной удаленности заместителей друг от друга намекает о их взаимном </a:t>
                </a:r>
                <a:r>
                  <a:rPr lang="ru-RU" sz="2800" i="1" dirty="0">
                    <a:latin typeface="Calibri" panose="020F0502020204030204" pitchFamily="34" charset="0"/>
                    <a:ea typeface="Calibri" panose="020F0502020204030204" pitchFamily="34" charset="0"/>
                    <a:cs typeface="Calibri" panose="020F0502020204030204" pitchFamily="34" charset="0"/>
                  </a:rPr>
                  <a:t>мета</a:t>
                </a:r>
                <a:r>
                  <a:rPr lang="ru-RU" sz="2800" dirty="0">
                    <a:latin typeface="Calibri" panose="020F0502020204030204" pitchFamily="34" charset="0"/>
                    <a:ea typeface="Calibri" panose="020F0502020204030204" pitchFamily="34" charset="0"/>
                    <a:cs typeface="Calibri" panose="020F0502020204030204" pitchFamily="34" charset="0"/>
                  </a:rPr>
                  <a:t>-положении, т.е. в положениях 1,3,5 бензольного кольца.</a:t>
                </a:r>
              </a:p>
              <a:p>
                <a:endParaRPr lang="ru-RU" sz="2800" b="0" dirty="0">
                  <a:latin typeface="Calibri" panose="020F0502020204030204" pitchFamily="34" charset="0"/>
                  <a:ea typeface="Calibri" panose="020F0502020204030204" pitchFamily="34" charset="0"/>
                  <a:cs typeface="Calibri" panose="020F0502020204030204" pitchFamily="34" charset="0"/>
                </a:endParaRPr>
              </a:p>
              <a:p>
                <a:r>
                  <a:rPr lang="ru-RU" sz="2800" dirty="0">
                    <a:latin typeface="Calibri" panose="020F0502020204030204" pitchFamily="34" charset="0"/>
                    <a:ea typeface="Calibri" panose="020F0502020204030204" pitchFamily="34" charset="0"/>
                    <a:cs typeface="Calibri" panose="020F0502020204030204" pitchFamily="34" charset="0"/>
                  </a:rPr>
                  <a:t>А значит </a:t>
                </a:r>
                <a:r>
                  <a:rPr lang="en-US" sz="2800" b="1" dirty="0">
                    <a:latin typeface="Calibri" panose="020F0502020204030204" pitchFamily="34" charset="0"/>
                    <a:ea typeface="Calibri" panose="020F0502020204030204" pitchFamily="34" charset="0"/>
                    <a:cs typeface="Calibri" panose="020F0502020204030204" pitchFamily="34" charset="0"/>
                  </a:rPr>
                  <a:t>X</a:t>
                </a:r>
                <a:r>
                  <a:rPr lang="en-US" sz="2800" dirty="0">
                    <a:latin typeface="Calibri" panose="020F0502020204030204" pitchFamily="34" charset="0"/>
                    <a:ea typeface="Calibri" panose="020F0502020204030204" pitchFamily="34" charset="0"/>
                    <a:cs typeface="Calibri" panose="020F0502020204030204" pitchFamily="34" charset="0"/>
                  </a:rPr>
                  <a:t> - </a:t>
                </a:r>
                <a:r>
                  <a:rPr lang="ru-RU" sz="2800" dirty="0">
                    <a:latin typeface="Calibri" panose="020F0502020204030204" pitchFamily="34" charset="0"/>
                    <a:ea typeface="Calibri" panose="020F0502020204030204" pitchFamily="34" charset="0"/>
                    <a:cs typeface="Calibri" panose="020F0502020204030204" pitchFamily="34" charset="0"/>
                  </a:rPr>
                  <a:t>это гидрохлорид 3,5-диметиланилина</a:t>
                </a:r>
                <a:r>
                  <a:rPr lang="en-US" sz="2800" dirty="0">
                    <a:latin typeface="Calibri" panose="020F0502020204030204" pitchFamily="34" charset="0"/>
                    <a:ea typeface="Calibri" panose="020F0502020204030204" pitchFamily="34" charset="0"/>
                    <a:cs typeface="Calibri" panose="020F0502020204030204" pitchFamily="34" charset="0"/>
                  </a:rPr>
                  <a:t>.</a:t>
                </a:r>
                <a:endParaRPr lang="en-US" sz="2800" b="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4" name="TextBox 3">
                <a:extLst>
                  <a:ext uri="{FF2B5EF4-FFF2-40B4-BE49-F238E27FC236}">
                    <a16:creationId xmlns:a16="http://schemas.microsoft.com/office/drawing/2014/main" id="{FE48729E-3731-0FBE-514A-FC6DF69F9627}"/>
                  </a:ext>
                </a:extLst>
              </p:cNvPr>
              <p:cNvSpPr txBox="1">
                <a:spLocks noRot="1" noChangeAspect="1" noMove="1" noResize="1" noEditPoints="1" noAdjustHandles="1" noChangeArrowheads="1" noChangeShapeType="1" noTextEdit="1"/>
              </p:cNvSpPr>
              <p:nvPr/>
            </p:nvSpPr>
            <p:spPr>
              <a:xfrm>
                <a:off x="88490" y="1012044"/>
                <a:ext cx="12015019" cy="4832092"/>
              </a:xfrm>
              <a:prstGeom prst="rect">
                <a:avLst/>
              </a:prstGeom>
              <a:blipFill>
                <a:blip r:embed="rId4"/>
                <a:stretch>
                  <a:fillRect l="-1066" t="-1135" b="-2648"/>
                </a:stretch>
              </a:blipFill>
            </p:spPr>
            <p:txBody>
              <a:bodyPr/>
              <a:lstStyle/>
              <a:p>
                <a:r>
                  <a:rPr lang="ru-RU">
                    <a:noFill/>
                  </a:rPr>
                  <a:t> </a:t>
                </a:r>
              </a:p>
            </p:txBody>
          </p:sp>
        </mc:Fallback>
      </mc:AlternateContent>
    </p:spTree>
    <p:extLst>
      <p:ext uri="{BB962C8B-B14F-4D97-AF65-F5344CB8AC3E}">
        <p14:creationId xmlns:p14="http://schemas.microsoft.com/office/powerpoint/2010/main" val="427836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53B8E-F97F-B983-A23F-232A2C7CE58F}"/>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E0F7A816-8F8D-7CE1-86C3-4F9EA5088B2B}"/>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a:extLst>
              <a:ext uri="{FF2B5EF4-FFF2-40B4-BE49-F238E27FC236}">
                <a16:creationId xmlns:a16="http://schemas.microsoft.com/office/drawing/2014/main" id="{C1245C25-E789-C162-C6D7-BBD7C249C35C}"/>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79F6BC05-3F06-E601-DEDE-6D411E4C60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205509B4-3353-5052-D993-E0DE50EE12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grpSp>
        <p:nvGrpSpPr>
          <p:cNvPr id="5" name="Группа 4">
            <a:extLst>
              <a:ext uri="{FF2B5EF4-FFF2-40B4-BE49-F238E27FC236}">
                <a16:creationId xmlns:a16="http://schemas.microsoft.com/office/drawing/2014/main" id="{8E54D3E7-1987-4164-FF03-1D142516A482}"/>
              </a:ext>
            </a:extLst>
          </p:cNvPr>
          <p:cNvGrpSpPr/>
          <p:nvPr/>
        </p:nvGrpSpPr>
        <p:grpSpPr>
          <a:xfrm>
            <a:off x="88490" y="1012044"/>
            <a:ext cx="12015019" cy="4637267"/>
            <a:chOff x="88490" y="1012044"/>
            <a:chExt cx="12015019" cy="4637267"/>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6791F76-10A7-D778-3914-E58CB457E79C}"/>
                    </a:ext>
                  </a:extLst>
                </p:cNvPr>
                <p:cNvSpPr txBox="1"/>
                <p:nvPr/>
              </p:nvSpPr>
              <p:spPr>
                <a:xfrm>
                  <a:off x="88490" y="1012044"/>
                  <a:ext cx="12015019" cy="3970318"/>
                </a:xfrm>
                <a:prstGeom prst="rect">
                  <a:avLst/>
                </a:prstGeom>
                <a:noFill/>
              </p:spPr>
              <p:txBody>
                <a:bodyPr wrap="square" rtlCol="0">
                  <a:spAutoFit/>
                </a:bodyPr>
                <a:lstStyle/>
                <a:p>
                  <a:pPr algn="ctr"/>
                  <a:r>
                    <a:rPr lang="ru-RU" sz="3600" b="0" dirty="0">
                      <a:latin typeface="Calibri" panose="020F0502020204030204" pitchFamily="34" charset="0"/>
                      <a:ea typeface="Calibri" panose="020F0502020204030204" pitchFamily="34" charset="0"/>
                      <a:cs typeface="Calibri" panose="020F0502020204030204" pitchFamily="34" charset="0"/>
                    </a:rPr>
                    <a:t>О</a:t>
                  </a:r>
                  <a:r>
                    <a:rPr lang="ru-RU" sz="3600" dirty="0">
                      <a:latin typeface="Calibri" panose="020F0502020204030204" pitchFamily="34" charset="0"/>
                      <a:ea typeface="Calibri" panose="020F0502020204030204" pitchFamily="34" charset="0"/>
                      <a:cs typeface="Calibri" panose="020F0502020204030204" pitchFamily="34" charset="0"/>
                    </a:rPr>
                    <a:t>тветы</a:t>
                  </a:r>
                </a:p>
                <a:p>
                  <a:pPr algn="ctr"/>
                  <a:endParaRPr lang="ru-RU" sz="3600" dirty="0">
                    <a:latin typeface="Calibri" panose="020F0502020204030204" pitchFamily="34" charset="0"/>
                    <a:ea typeface="Calibri" panose="020F0502020204030204" pitchFamily="34" charset="0"/>
                    <a:cs typeface="Calibri" panose="020F0502020204030204" pitchFamily="34" charset="0"/>
                  </a:endParaRPr>
                </a:p>
                <a:p>
                  <a:r>
                    <a:rPr lang="ru-RU" sz="3600" dirty="0">
                      <a:latin typeface="Calibri" panose="020F0502020204030204" pitchFamily="34" charset="0"/>
                      <a:ea typeface="Calibri" panose="020F0502020204030204" pitchFamily="34" charset="0"/>
                      <a:cs typeface="Calibri" panose="020F0502020204030204" pitchFamily="34" charset="0"/>
                    </a:rPr>
                    <a:t>Молекулярная формула – </a:t>
                  </a:r>
                  <a14:m>
                    <m:oMath xmlns:m="http://schemas.openxmlformats.org/officeDocument/2006/math">
                      <m:r>
                        <m:rPr>
                          <m:sty m:val="p"/>
                        </m:rPr>
                        <a:rPr lang="en-US" sz="3600" b="0" i="0" smtClean="0">
                          <a:latin typeface="Cambria Math" panose="02040503050406030204" pitchFamily="18" charset="0"/>
                          <a:ea typeface="Calibri" panose="020F0502020204030204" pitchFamily="34" charset="0"/>
                          <a:cs typeface="Calibri" panose="020F0502020204030204" pitchFamily="34" charset="0"/>
                        </a:rPr>
                        <m:t>C</m:t>
                      </m:r>
                      <m:r>
                        <a:rPr lang="en-US" sz="3600" b="0" i="0" baseline="-25000" smtClean="0">
                          <a:latin typeface="Cambria Math" panose="02040503050406030204" pitchFamily="18" charset="0"/>
                          <a:ea typeface="Calibri" panose="020F0502020204030204" pitchFamily="34" charset="0"/>
                          <a:cs typeface="Calibri" panose="020F0502020204030204" pitchFamily="34" charset="0"/>
                        </a:rPr>
                        <m:t>8</m:t>
                      </m:r>
                      <m:r>
                        <m:rPr>
                          <m:sty m:val="p"/>
                        </m:rPr>
                        <a:rPr lang="en-US" sz="3600" b="0" i="0" smtClean="0">
                          <a:latin typeface="Cambria Math" panose="02040503050406030204" pitchFamily="18" charset="0"/>
                          <a:ea typeface="Calibri" panose="020F0502020204030204" pitchFamily="34" charset="0"/>
                          <a:cs typeface="Calibri" panose="020F0502020204030204" pitchFamily="34" charset="0"/>
                        </a:rPr>
                        <m:t>H</m:t>
                      </m:r>
                      <m:r>
                        <a:rPr lang="en-US" sz="3600" b="0" i="0" baseline="-25000" smtClean="0">
                          <a:latin typeface="Cambria Math" panose="02040503050406030204" pitchFamily="18" charset="0"/>
                          <a:ea typeface="Calibri" panose="020F0502020204030204" pitchFamily="34" charset="0"/>
                          <a:cs typeface="Calibri" panose="020F0502020204030204" pitchFamily="34" charset="0"/>
                        </a:rPr>
                        <m:t>12</m:t>
                      </m:r>
                      <m:r>
                        <m:rPr>
                          <m:sty m:val="p"/>
                        </m:rPr>
                        <a:rPr lang="en-US" sz="3600" b="0" i="0" smtClean="0">
                          <a:latin typeface="Cambria Math" panose="02040503050406030204" pitchFamily="18" charset="0"/>
                          <a:ea typeface="Calibri" panose="020F0502020204030204" pitchFamily="34" charset="0"/>
                          <a:cs typeface="Calibri" panose="020F0502020204030204" pitchFamily="34" charset="0"/>
                        </a:rPr>
                        <m:t>NCl</m:t>
                      </m:r>
                    </m:oMath>
                  </a14:m>
                  <a:endParaRPr lang="ru-RU" sz="3600" b="0" dirty="0">
                    <a:latin typeface="Calibri" panose="020F0502020204030204" pitchFamily="34" charset="0"/>
                    <a:ea typeface="Calibri" panose="020F0502020204030204" pitchFamily="34" charset="0"/>
                    <a:cs typeface="Calibri" panose="020F0502020204030204" pitchFamily="34" charset="0"/>
                  </a:endParaRPr>
                </a:p>
                <a:p>
                  <a:endParaRPr lang="ru-RU" sz="3600" dirty="0">
                    <a:latin typeface="Calibri" panose="020F0502020204030204" pitchFamily="34" charset="0"/>
                    <a:ea typeface="Calibri" panose="020F0502020204030204" pitchFamily="34" charset="0"/>
                    <a:cs typeface="Calibri" panose="020F0502020204030204" pitchFamily="34" charset="0"/>
                  </a:endParaRPr>
                </a:p>
                <a:p>
                  <a:endParaRPr lang="ru-RU" sz="3600" dirty="0">
                    <a:latin typeface="Calibri" panose="020F0502020204030204" pitchFamily="34" charset="0"/>
                    <a:ea typeface="Calibri" panose="020F0502020204030204" pitchFamily="34" charset="0"/>
                    <a:cs typeface="Calibri" panose="020F0502020204030204" pitchFamily="34" charset="0"/>
                  </a:endParaRPr>
                </a:p>
                <a:p>
                  <a:r>
                    <a:rPr lang="ru-RU" sz="3600" dirty="0">
                      <a:latin typeface="Calibri" panose="020F0502020204030204" pitchFamily="34" charset="0"/>
                      <a:ea typeface="Calibri" panose="020F0502020204030204" pitchFamily="34" charset="0"/>
                      <a:cs typeface="Calibri" panose="020F0502020204030204" pitchFamily="34" charset="0"/>
                    </a:rPr>
                    <a:t>Структурная формула – </a:t>
                  </a:r>
                </a:p>
                <a:p>
                  <a:endParaRPr lang="ru-RU" sz="3600" b="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4" name="TextBox 3">
                  <a:extLst>
                    <a:ext uri="{FF2B5EF4-FFF2-40B4-BE49-F238E27FC236}">
                      <a16:creationId xmlns:a16="http://schemas.microsoft.com/office/drawing/2014/main" id="{06791F76-10A7-D778-3914-E58CB457E79C}"/>
                    </a:ext>
                  </a:extLst>
                </p:cNvPr>
                <p:cNvSpPr txBox="1">
                  <a:spLocks noRot="1" noChangeAspect="1" noMove="1" noResize="1" noEditPoints="1" noAdjustHandles="1" noChangeArrowheads="1" noChangeShapeType="1" noTextEdit="1"/>
                </p:cNvSpPr>
                <p:nvPr/>
              </p:nvSpPr>
              <p:spPr>
                <a:xfrm>
                  <a:off x="88490" y="1012044"/>
                  <a:ext cx="12015019" cy="3970318"/>
                </a:xfrm>
                <a:prstGeom prst="rect">
                  <a:avLst/>
                </a:prstGeom>
                <a:blipFill>
                  <a:blip r:embed="rId4"/>
                  <a:stretch>
                    <a:fillRect l="-1574" t="-2304"/>
                  </a:stretch>
                </a:blipFill>
              </p:spPr>
              <p:txBody>
                <a:bodyPr/>
                <a:lstStyle/>
                <a:p>
                  <a:r>
                    <a:rPr lang="ru-RU">
                      <a:noFill/>
                    </a:rPr>
                    <a:t> </a:t>
                  </a:r>
                </a:p>
              </p:txBody>
            </p:sp>
          </mc:Fallback>
        </mc:AlternateContent>
        <p:pic>
          <p:nvPicPr>
            <p:cNvPr id="3" name="Рисунок 2">
              <a:extLst>
                <a:ext uri="{FF2B5EF4-FFF2-40B4-BE49-F238E27FC236}">
                  <a16:creationId xmlns:a16="http://schemas.microsoft.com/office/drawing/2014/main" id="{971DDA7C-E176-EEA0-3483-5EE0ECD14F5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55840" y="2905538"/>
              <a:ext cx="2719704" cy="2743773"/>
            </a:xfrm>
            <a:prstGeom prst="rect">
              <a:avLst/>
            </a:prstGeom>
          </p:spPr>
        </p:pic>
      </p:grpSp>
    </p:spTree>
    <p:extLst>
      <p:ext uri="{BB962C8B-B14F-4D97-AF65-F5344CB8AC3E}">
        <p14:creationId xmlns:p14="http://schemas.microsoft.com/office/powerpoint/2010/main" val="2253096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B53A9-FA6D-FBC5-625F-10A7EF43E2A1}"/>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C4ACCAE4-4B00-6F7D-46BF-571C0E092E94}"/>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a:extLst>
              <a:ext uri="{FF2B5EF4-FFF2-40B4-BE49-F238E27FC236}">
                <a16:creationId xmlns:a16="http://schemas.microsoft.com/office/drawing/2014/main" id="{E6B95E28-AE1A-D82E-8C5E-A1907B801644}"/>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0310090B-AAF9-DEC8-9273-4D8649B54C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6AC024CC-82A4-E461-29E9-9F975DA9C9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sp>
        <p:nvSpPr>
          <p:cNvPr id="4" name="TextBox 3">
            <a:extLst>
              <a:ext uri="{FF2B5EF4-FFF2-40B4-BE49-F238E27FC236}">
                <a16:creationId xmlns:a16="http://schemas.microsoft.com/office/drawing/2014/main" id="{CA2B6375-69B4-C2FE-D2B8-7D8BAEE231CD}"/>
              </a:ext>
            </a:extLst>
          </p:cNvPr>
          <p:cNvSpPr txBox="1"/>
          <p:nvPr/>
        </p:nvSpPr>
        <p:spPr>
          <a:xfrm>
            <a:off x="88490" y="1012044"/>
            <a:ext cx="12015019" cy="646331"/>
          </a:xfrm>
          <a:prstGeom prst="rect">
            <a:avLst/>
          </a:prstGeom>
          <a:noFill/>
        </p:spPr>
        <p:txBody>
          <a:bodyPr wrap="square" rtlCol="0">
            <a:spAutoFit/>
          </a:bodyPr>
          <a:lstStyle/>
          <a:p>
            <a:r>
              <a:rPr lang="ru-RU" sz="3600" dirty="0">
                <a:latin typeface="Calibri" panose="020F0502020204030204" pitchFamily="34" charset="0"/>
                <a:ea typeface="Calibri" panose="020F0502020204030204" pitchFamily="34" charset="0"/>
                <a:cs typeface="Calibri" panose="020F0502020204030204" pitchFamily="34" charset="0"/>
              </a:rPr>
              <a:t>Уравнение реакции:</a:t>
            </a:r>
            <a:endParaRPr lang="en-US" sz="3600" b="0" dirty="0">
              <a:latin typeface="Calibri" panose="020F0502020204030204" pitchFamily="34" charset="0"/>
              <a:ea typeface="Calibri" panose="020F0502020204030204" pitchFamily="34" charset="0"/>
              <a:cs typeface="Calibri" panose="020F0502020204030204" pitchFamily="34" charset="0"/>
            </a:endParaRPr>
          </a:p>
        </p:txBody>
      </p:sp>
      <p:pic>
        <p:nvPicPr>
          <p:cNvPr id="3" name="Рисунок 2" descr="Изображение выглядит как черный, линия, снимок экрана&#10;&#10;Автоматически созданное описание">
            <a:extLst>
              <a:ext uri="{FF2B5EF4-FFF2-40B4-BE49-F238E27FC236}">
                <a16:creationId xmlns:a16="http://schemas.microsoft.com/office/drawing/2014/main" id="{863B9CF5-A4BE-6F53-F94B-9925747B35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587" y="1841419"/>
            <a:ext cx="10736826" cy="2745930"/>
          </a:xfrm>
          <a:prstGeom prst="rect">
            <a:avLst/>
          </a:prstGeom>
        </p:spPr>
      </p:pic>
    </p:spTree>
    <p:extLst>
      <p:ext uri="{BB962C8B-B14F-4D97-AF65-F5344CB8AC3E}">
        <p14:creationId xmlns:p14="http://schemas.microsoft.com/office/powerpoint/2010/main" val="3142916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FFD41-DAB0-671B-A509-302A3163968A}"/>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0BD986EB-CB7B-67F8-5BE7-4FCA76E538FD}"/>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a:extLst>
              <a:ext uri="{FF2B5EF4-FFF2-40B4-BE49-F238E27FC236}">
                <a16:creationId xmlns:a16="http://schemas.microsoft.com/office/drawing/2014/main" id="{5AABAB7F-E9A8-7DF1-D9E1-3185D478A3AD}"/>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D4C092E8-2E31-4A12-05A3-F86CD5D796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895ECB57-C8AB-7CC2-3C98-EB2199B690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CB59993-2C75-6FC5-CD95-484C884510C6}"/>
                  </a:ext>
                </a:extLst>
              </p:cNvPr>
              <p:cNvSpPr txBox="1"/>
              <p:nvPr/>
            </p:nvSpPr>
            <p:spPr>
              <a:xfrm>
                <a:off x="88490" y="1012044"/>
                <a:ext cx="12015019" cy="5355312"/>
              </a:xfrm>
              <a:prstGeom prst="rect">
                <a:avLst/>
              </a:prstGeom>
              <a:noFill/>
            </p:spPr>
            <p:txBody>
              <a:bodyPr wrap="square" rtlCol="0">
                <a:spAutoFit/>
              </a:bodyPr>
              <a:lstStyle/>
              <a:p>
                <a:pPr algn="ctr"/>
                <a:r>
                  <a:rPr lang="ru-RU" sz="3600" dirty="0">
                    <a:latin typeface="Calibri" panose="020F0502020204030204" pitchFamily="34" charset="0"/>
                    <a:ea typeface="Calibri" panose="020F0502020204030204" pitchFamily="34" charset="0"/>
                    <a:cs typeface="Calibri" panose="020F0502020204030204" pitchFamily="34" charset="0"/>
                  </a:rPr>
                  <a:t>Задача 33 (пример 4)</a:t>
                </a:r>
              </a:p>
              <a:p>
                <a:pPr algn="ctr"/>
                <a:endParaRPr lang="ru-RU" sz="3600" b="0" dirty="0">
                  <a:latin typeface="Calibri" panose="020F0502020204030204" pitchFamily="34" charset="0"/>
                  <a:ea typeface="Calibri" panose="020F0502020204030204" pitchFamily="34" charset="0"/>
                  <a:cs typeface="Calibri" panose="020F0502020204030204" pitchFamily="34" charset="0"/>
                </a:endParaRPr>
              </a:p>
              <a:p>
                <a:r>
                  <a:rPr lang="ru-RU" sz="3000" dirty="0">
                    <a:latin typeface="Calibri" panose="020F0502020204030204" pitchFamily="34" charset="0"/>
                    <a:ea typeface="Calibri" panose="020F0502020204030204" pitchFamily="34" charset="0"/>
                    <a:cs typeface="Calibri" panose="020F0502020204030204" pitchFamily="34" charset="0"/>
                  </a:rPr>
                  <a:t>Органическое вещество </a:t>
                </a:r>
                <a:r>
                  <a:rPr lang="en-US" sz="3000" b="1" dirty="0">
                    <a:latin typeface="Calibri" panose="020F0502020204030204" pitchFamily="34" charset="0"/>
                    <a:ea typeface="Calibri" panose="020F0502020204030204" pitchFamily="34" charset="0"/>
                    <a:cs typeface="Calibri" panose="020F0502020204030204" pitchFamily="34" charset="0"/>
                  </a:rPr>
                  <a:t>X</a:t>
                </a:r>
                <a:r>
                  <a:rPr lang="en-US" sz="3000" dirty="0">
                    <a:latin typeface="Calibri" panose="020F0502020204030204" pitchFamily="34" charset="0"/>
                    <a:ea typeface="Calibri" panose="020F0502020204030204" pitchFamily="34" charset="0"/>
                    <a:cs typeface="Calibri" panose="020F0502020204030204" pitchFamily="34" charset="0"/>
                  </a:rPr>
                  <a:t> </a:t>
                </a:r>
                <a:r>
                  <a:rPr lang="ru-RU" sz="3000" dirty="0">
                    <a:latin typeface="Calibri" panose="020F0502020204030204" pitchFamily="34" charset="0"/>
                    <a:ea typeface="Calibri" panose="020F0502020204030204" pitchFamily="34" charset="0"/>
                    <a:cs typeface="Calibri" panose="020F0502020204030204" pitchFamily="34" charset="0"/>
                  </a:rPr>
                  <a:t>массой 6</a:t>
                </a:r>
                <a:r>
                  <a:rPr lang="en-US" sz="3000" dirty="0">
                    <a:latin typeface="Calibri" panose="020F0502020204030204" pitchFamily="34" charset="0"/>
                    <a:ea typeface="Calibri" panose="020F0502020204030204" pitchFamily="34" charset="0"/>
                    <a:cs typeface="Calibri" panose="020F0502020204030204" pitchFamily="34" charset="0"/>
                  </a:rPr>
                  <a:t>,</a:t>
                </a:r>
                <a:r>
                  <a:rPr lang="ru-RU" sz="3000" dirty="0">
                    <a:latin typeface="Calibri" panose="020F0502020204030204" pitchFamily="34" charset="0"/>
                    <a:ea typeface="Calibri" panose="020F0502020204030204" pitchFamily="34" charset="0"/>
                    <a:cs typeface="Calibri" panose="020F0502020204030204" pitchFamily="34" charset="0"/>
                  </a:rPr>
                  <a:t>6</a:t>
                </a:r>
                <a:r>
                  <a:rPr lang="en-US" sz="3000" dirty="0">
                    <a:latin typeface="Calibri" panose="020F0502020204030204" pitchFamily="34" charset="0"/>
                    <a:ea typeface="Calibri" panose="020F0502020204030204" pitchFamily="34" charset="0"/>
                    <a:cs typeface="Calibri" panose="020F0502020204030204" pitchFamily="34" charset="0"/>
                  </a:rPr>
                  <a:t>0</a:t>
                </a:r>
                <a:r>
                  <a:rPr lang="ru-RU" sz="3000" dirty="0">
                    <a:latin typeface="Calibri" panose="020F0502020204030204" pitchFamily="34" charset="0"/>
                    <a:ea typeface="Calibri" panose="020F0502020204030204" pitchFamily="34" charset="0"/>
                    <a:cs typeface="Calibri" panose="020F0502020204030204" pitchFamily="34" charset="0"/>
                  </a:rPr>
                  <a:t> г сожгли в избытке воздуха. После охлаждения газовой смеси продуктов реакции сконденсировалась вода массой 3,6 г. В газовой смеси помимо компонентов воздуха остался углекислый газ объемом 5,6 л (н.у.).</a:t>
                </a:r>
              </a:p>
              <a:p>
                <a:r>
                  <a:rPr lang="ru-RU" sz="3000" i="1" dirty="0">
                    <a:latin typeface="Calibri" panose="020F0502020204030204" pitchFamily="34" charset="0"/>
                    <a:ea typeface="Calibri" panose="020F0502020204030204" pitchFamily="34" charset="0"/>
                    <a:cs typeface="Calibri" panose="020F0502020204030204" pitchFamily="34" charset="0"/>
                  </a:rPr>
                  <a:t>Определите молекулярную формулу </a:t>
                </a:r>
                <a:r>
                  <a:rPr lang="en-US" sz="3000" b="1" dirty="0">
                    <a:latin typeface="Calibri" panose="020F0502020204030204" pitchFamily="34" charset="0"/>
                    <a:ea typeface="Calibri" panose="020F0502020204030204" pitchFamily="34" charset="0"/>
                    <a:cs typeface="Calibri" panose="020F0502020204030204" pitchFamily="34" charset="0"/>
                  </a:rPr>
                  <a:t>X</a:t>
                </a:r>
                <a:r>
                  <a:rPr lang="ru-RU" sz="3000" i="1" dirty="0">
                    <a:latin typeface="Calibri" panose="020F0502020204030204" pitchFamily="34" charset="0"/>
                    <a:ea typeface="Calibri" panose="020F0502020204030204" pitchFamily="34" charset="0"/>
                    <a:cs typeface="Calibri" panose="020F0502020204030204" pitchFamily="34" charset="0"/>
                  </a:rPr>
                  <a:t>, изобразите структурную формулу, а также напишите уравнение реакции </a:t>
                </a:r>
                <a:r>
                  <a:rPr lang="en-US" sz="3000" b="1" dirty="0">
                    <a:latin typeface="Calibri" panose="020F0502020204030204" pitchFamily="34" charset="0"/>
                    <a:ea typeface="Calibri" panose="020F0502020204030204" pitchFamily="34" charset="0"/>
                    <a:cs typeface="Calibri" panose="020F0502020204030204" pitchFamily="34" charset="0"/>
                  </a:rPr>
                  <a:t>X</a:t>
                </a:r>
                <a:r>
                  <a:rPr lang="en-US" sz="3000" i="1" dirty="0">
                    <a:latin typeface="Calibri" panose="020F0502020204030204" pitchFamily="34" charset="0"/>
                    <a:ea typeface="Calibri" panose="020F0502020204030204" pitchFamily="34" charset="0"/>
                    <a:cs typeface="Calibri" panose="020F0502020204030204" pitchFamily="34" charset="0"/>
                  </a:rPr>
                  <a:t> </a:t>
                </a:r>
                <a:r>
                  <a:rPr lang="ru-RU" sz="3000" i="1" dirty="0">
                    <a:latin typeface="Calibri" panose="020F0502020204030204" pitchFamily="34" charset="0"/>
                    <a:ea typeface="Calibri" panose="020F0502020204030204" pitchFamily="34" charset="0"/>
                    <a:cs typeface="Calibri" panose="020F0502020204030204" pitchFamily="34" charset="0"/>
                  </a:rPr>
                  <a:t>с </a:t>
                </a:r>
                <a14:m>
                  <m:oMath xmlns:m="http://schemas.openxmlformats.org/officeDocument/2006/math">
                    <m:r>
                      <m:rPr>
                        <m:sty m:val="p"/>
                      </m:rPr>
                      <a:rPr lang="en-US" sz="3000" b="0" i="0" smtClean="0">
                        <a:latin typeface="Cambria Math" panose="02040503050406030204" pitchFamily="18" charset="0"/>
                        <a:ea typeface="Calibri" panose="020F0502020204030204" pitchFamily="34" charset="0"/>
                        <a:cs typeface="Calibri" panose="020F0502020204030204" pitchFamily="34" charset="0"/>
                      </a:rPr>
                      <m:t>NaOH</m:t>
                    </m:r>
                  </m:oMath>
                </a14:m>
                <a:r>
                  <a:rPr lang="en-US" sz="3000" b="0" i="1" dirty="0">
                    <a:latin typeface="Calibri" panose="020F0502020204030204" pitchFamily="34" charset="0"/>
                    <a:ea typeface="Calibri" panose="020F0502020204030204" pitchFamily="34" charset="0"/>
                    <a:cs typeface="Calibri" panose="020F0502020204030204" pitchFamily="34" charset="0"/>
                  </a:rPr>
                  <a:t>.</a:t>
                </a:r>
                <a:endParaRPr lang="ru-RU" sz="3000" b="0" i="1" dirty="0">
                  <a:latin typeface="Calibri" panose="020F0502020204030204" pitchFamily="34" charset="0"/>
                  <a:ea typeface="Calibri" panose="020F0502020204030204" pitchFamily="34" charset="0"/>
                  <a:cs typeface="Calibri" panose="020F0502020204030204" pitchFamily="34" charset="0"/>
                </a:endParaRPr>
              </a:p>
              <a:p>
                <a:r>
                  <a:rPr lang="ru-RU" sz="3000" i="1" dirty="0">
                    <a:latin typeface="Calibri" panose="020F0502020204030204" pitchFamily="34" charset="0"/>
                    <a:ea typeface="Calibri" panose="020F0502020204030204" pitchFamily="34" charset="0"/>
                    <a:cs typeface="Calibri" panose="020F0502020204030204" pitchFamily="34" charset="0"/>
                  </a:rPr>
                  <a:t>*Дополнительно известно, что реакция </a:t>
                </a:r>
                <a:r>
                  <a:rPr lang="en-US" sz="3000" b="1" dirty="0">
                    <a:latin typeface="Calibri" panose="020F0502020204030204" pitchFamily="34" charset="0"/>
                    <a:ea typeface="Calibri" panose="020F0502020204030204" pitchFamily="34" charset="0"/>
                    <a:cs typeface="Calibri" panose="020F0502020204030204" pitchFamily="34" charset="0"/>
                  </a:rPr>
                  <a:t>X</a:t>
                </a:r>
                <a:r>
                  <a:rPr lang="en-US" sz="3000" i="1" dirty="0">
                    <a:latin typeface="Calibri" panose="020F0502020204030204" pitchFamily="34" charset="0"/>
                    <a:ea typeface="Calibri" panose="020F0502020204030204" pitchFamily="34" charset="0"/>
                    <a:cs typeface="Calibri" panose="020F0502020204030204" pitchFamily="34" charset="0"/>
                  </a:rPr>
                  <a:t> </a:t>
                </a:r>
                <a:r>
                  <a:rPr lang="ru-RU" sz="3000" i="1" dirty="0">
                    <a:latin typeface="Calibri" panose="020F0502020204030204" pitchFamily="34" charset="0"/>
                    <a:ea typeface="Calibri" panose="020F0502020204030204" pitchFamily="34" charset="0"/>
                    <a:cs typeface="Calibri" panose="020F0502020204030204" pitchFamily="34" charset="0"/>
                  </a:rPr>
                  <a:t>с раствором щелочи приводит к образованию соли карбоновой кислоты и простейшему одноатомному спирту в отношении 1 : 2.</a:t>
                </a:r>
                <a:endParaRPr lang="en-US" sz="3000" b="0" i="1"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4" name="TextBox 3">
                <a:extLst>
                  <a:ext uri="{FF2B5EF4-FFF2-40B4-BE49-F238E27FC236}">
                    <a16:creationId xmlns:a16="http://schemas.microsoft.com/office/drawing/2014/main" id="{ECB59993-2C75-6FC5-CD95-484C884510C6}"/>
                  </a:ext>
                </a:extLst>
              </p:cNvPr>
              <p:cNvSpPr txBox="1">
                <a:spLocks noRot="1" noChangeAspect="1" noMove="1" noResize="1" noEditPoints="1" noAdjustHandles="1" noChangeArrowheads="1" noChangeShapeType="1" noTextEdit="1"/>
              </p:cNvSpPr>
              <p:nvPr/>
            </p:nvSpPr>
            <p:spPr>
              <a:xfrm>
                <a:off x="88490" y="1012044"/>
                <a:ext cx="12015019" cy="5355312"/>
              </a:xfrm>
              <a:prstGeom prst="rect">
                <a:avLst/>
              </a:prstGeom>
              <a:blipFill>
                <a:blip r:embed="rId4"/>
                <a:stretch>
                  <a:fillRect l="-1218" t="-1706" b="-2617"/>
                </a:stretch>
              </a:blipFill>
            </p:spPr>
            <p:txBody>
              <a:bodyPr/>
              <a:lstStyle/>
              <a:p>
                <a:r>
                  <a:rPr lang="ru-RU">
                    <a:noFill/>
                  </a:rPr>
                  <a:t> </a:t>
                </a:r>
              </a:p>
            </p:txBody>
          </p:sp>
        </mc:Fallback>
      </mc:AlternateContent>
    </p:spTree>
    <p:extLst>
      <p:ext uri="{BB962C8B-B14F-4D97-AF65-F5344CB8AC3E}">
        <p14:creationId xmlns:p14="http://schemas.microsoft.com/office/powerpoint/2010/main" val="2227918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0BC39-F1BD-7CA7-56E0-4E4A8BDFAC36}"/>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AAA0C512-987C-4532-8D13-AB4A80C2AD61}"/>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a:extLst>
              <a:ext uri="{FF2B5EF4-FFF2-40B4-BE49-F238E27FC236}">
                <a16:creationId xmlns:a16="http://schemas.microsoft.com/office/drawing/2014/main" id="{D22D5157-F9B6-A7AE-9080-F54900B7BF98}"/>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2085018B-CDBF-3979-433D-F088C1D721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957B4655-07ED-81AC-8A12-1CC62ACB9F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1BABCF7-DE1A-A989-4148-0CCDF2BA8EB0}"/>
                  </a:ext>
                </a:extLst>
              </p:cNvPr>
              <p:cNvSpPr txBox="1"/>
              <p:nvPr/>
            </p:nvSpPr>
            <p:spPr>
              <a:xfrm>
                <a:off x="88490" y="1012044"/>
                <a:ext cx="12015019" cy="4802405"/>
              </a:xfrm>
              <a:prstGeom prst="rect">
                <a:avLst/>
              </a:prstGeom>
              <a:noFill/>
            </p:spPr>
            <p:txBody>
              <a:bodyPr wrap="square" rtlCol="0">
                <a:spAutoFit/>
              </a:bodyPr>
              <a:lstStyle/>
              <a:p>
                <a:r>
                  <a:rPr lang="ru-RU" sz="2800" b="0" dirty="0">
                    <a:latin typeface="Calibri" panose="020F0502020204030204" pitchFamily="34" charset="0"/>
                    <a:ea typeface="Calibri" panose="020F0502020204030204" pitchFamily="34" charset="0"/>
                    <a:cs typeface="Calibri" panose="020F0502020204030204" pitchFamily="34" charset="0"/>
                  </a:rPr>
                  <a:t>Определим количество продуктов сгорания:</a:t>
                </a:r>
              </a:p>
              <a:p>
                <a14:m>
                  <m:oMath xmlns:m="http://schemas.openxmlformats.org/officeDocument/2006/math">
                    <m:sSub>
                      <m:sSub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2800" b="0" i="1" smtClean="0">
                            <a:latin typeface="Cambria Math" panose="02040503050406030204" pitchFamily="18" charset="0"/>
                            <a:ea typeface="Calibri" panose="020F0502020204030204" pitchFamily="34" charset="0"/>
                            <a:cs typeface="Calibri" panose="020F0502020204030204" pitchFamily="34" charset="0"/>
                          </a:rPr>
                          <m:t>𝑛</m:t>
                        </m:r>
                      </m:e>
                      <m:sub>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H</m:t>
                        </m:r>
                        <m:r>
                          <a:rPr lang="en-US" sz="2800" b="0" i="0" baseline="-25000" smtClean="0">
                            <a:latin typeface="Cambria Math" panose="02040503050406030204" pitchFamily="18" charset="0"/>
                            <a:ea typeface="Calibri" panose="020F0502020204030204" pitchFamily="34" charset="0"/>
                            <a:cs typeface="Calibri" panose="020F0502020204030204" pitchFamily="34" charset="0"/>
                          </a:rPr>
                          <m:t>2</m:t>
                        </m:r>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O</m:t>
                        </m:r>
                      </m:sub>
                    </m:sSub>
                    <m:r>
                      <a:rPr lang="en-US" sz="2800" b="0" i="1" smtClean="0">
                        <a:latin typeface="Cambria Math" panose="02040503050406030204" pitchFamily="18" charset="0"/>
                        <a:ea typeface="Calibri" panose="020F0502020204030204" pitchFamily="34" charset="0"/>
                        <a:cs typeface="Calibri" panose="020F0502020204030204" pitchFamily="34" charset="0"/>
                      </a:rPr>
                      <m:t>=</m:t>
                    </m:r>
                    <m:f>
                      <m:f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fPr>
                      <m:num>
                        <m:r>
                          <a:rPr lang="en-US" sz="2800" b="0" i="1" smtClean="0">
                            <a:latin typeface="Cambria Math" panose="02040503050406030204" pitchFamily="18" charset="0"/>
                            <a:ea typeface="Calibri" panose="020F0502020204030204" pitchFamily="34" charset="0"/>
                            <a:cs typeface="Calibri" panose="020F0502020204030204" pitchFamily="34" charset="0"/>
                          </a:rPr>
                          <m:t>3,6</m:t>
                        </m:r>
                      </m:num>
                      <m:den>
                        <m:r>
                          <a:rPr lang="en-US" sz="2800" b="0" i="1" smtClean="0">
                            <a:latin typeface="Cambria Math" panose="02040503050406030204" pitchFamily="18" charset="0"/>
                            <a:ea typeface="Calibri" panose="020F0502020204030204" pitchFamily="34" charset="0"/>
                            <a:cs typeface="Calibri" panose="020F0502020204030204" pitchFamily="34" charset="0"/>
                          </a:rPr>
                          <m:t>18</m:t>
                        </m:r>
                      </m:den>
                    </m:f>
                    <m:r>
                      <a:rPr lang="en-US" sz="2800" b="0" i="1" smtClean="0">
                        <a:latin typeface="Cambria Math" panose="02040503050406030204" pitchFamily="18" charset="0"/>
                        <a:ea typeface="Calibri" panose="020F0502020204030204" pitchFamily="34" charset="0"/>
                        <a:cs typeface="Calibri" panose="020F0502020204030204" pitchFamily="34" charset="0"/>
                      </a:rPr>
                      <m:t>=0,2</m:t>
                    </m:r>
                  </m:oMath>
                </a14:m>
                <a:r>
                  <a:rPr lang="en-US" sz="2800" b="0" dirty="0">
                    <a:latin typeface="Calibri" panose="020F0502020204030204" pitchFamily="34" charset="0"/>
                    <a:ea typeface="Calibri" panose="020F0502020204030204" pitchFamily="34" charset="0"/>
                    <a:cs typeface="Calibri" panose="020F0502020204030204" pitchFamily="34" charset="0"/>
                  </a:rPr>
                  <a:t> </a:t>
                </a:r>
                <a:r>
                  <a:rPr lang="ru-RU" sz="2800" b="0" dirty="0">
                    <a:latin typeface="Calibri" panose="020F0502020204030204" pitchFamily="34" charset="0"/>
                    <a:ea typeface="Calibri" panose="020F0502020204030204" pitchFamily="34" charset="0"/>
                    <a:cs typeface="Calibri" panose="020F0502020204030204" pitchFamily="34" charset="0"/>
                  </a:rPr>
                  <a:t>моль</a:t>
                </a:r>
              </a:p>
              <a:p>
                <a14:m>
                  <m:oMath xmlns:m="http://schemas.openxmlformats.org/officeDocument/2006/math">
                    <m:sSub>
                      <m:sSub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2800" b="0" i="1" smtClean="0">
                            <a:latin typeface="Cambria Math" panose="02040503050406030204" pitchFamily="18" charset="0"/>
                            <a:ea typeface="Calibri" panose="020F0502020204030204" pitchFamily="34" charset="0"/>
                            <a:cs typeface="Calibri" panose="020F0502020204030204" pitchFamily="34" charset="0"/>
                          </a:rPr>
                          <m:t>𝑛</m:t>
                        </m:r>
                      </m:e>
                      <m:sub>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CO</m:t>
                        </m:r>
                        <m:r>
                          <a:rPr lang="en-US" sz="2800" b="0" i="0" baseline="-25000" smtClean="0">
                            <a:latin typeface="Cambria Math" panose="02040503050406030204" pitchFamily="18" charset="0"/>
                            <a:ea typeface="Calibri" panose="020F0502020204030204" pitchFamily="34" charset="0"/>
                            <a:cs typeface="Calibri" panose="020F0502020204030204" pitchFamily="34" charset="0"/>
                          </a:rPr>
                          <m:t>2</m:t>
                        </m:r>
                      </m:sub>
                    </m:sSub>
                    <m:r>
                      <a:rPr lang="en-US" sz="2800" b="0" i="1" smtClean="0">
                        <a:latin typeface="Cambria Math" panose="02040503050406030204" pitchFamily="18" charset="0"/>
                        <a:ea typeface="Calibri" panose="020F0502020204030204" pitchFamily="34" charset="0"/>
                        <a:cs typeface="Calibri" panose="020F0502020204030204" pitchFamily="34" charset="0"/>
                      </a:rPr>
                      <m:t>=</m:t>
                    </m:r>
                    <m:f>
                      <m:f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fPr>
                      <m:num>
                        <m:r>
                          <a:rPr lang="en-US" sz="2800" b="0" i="1" smtClean="0">
                            <a:latin typeface="Cambria Math" panose="02040503050406030204" pitchFamily="18" charset="0"/>
                            <a:ea typeface="Calibri" panose="020F0502020204030204" pitchFamily="34" charset="0"/>
                            <a:cs typeface="Calibri" panose="020F0502020204030204" pitchFamily="34" charset="0"/>
                          </a:rPr>
                          <m:t>5,6</m:t>
                        </m:r>
                      </m:num>
                      <m:den>
                        <m:r>
                          <a:rPr lang="en-US" sz="2800" b="0" i="1" smtClean="0">
                            <a:latin typeface="Cambria Math" panose="02040503050406030204" pitchFamily="18" charset="0"/>
                            <a:ea typeface="Calibri" panose="020F0502020204030204" pitchFamily="34" charset="0"/>
                            <a:cs typeface="Calibri" panose="020F0502020204030204" pitchFamily="34" charset="0"/>
                          </a:rPr>
                          <m:t>22,4</m:t>
                        </m:r>
                      </m:den>
                    </m:f>
                    <m:r>
                      <a:rPr lang="en-US" sz="2800" b="0" i="1" smtClean="0">
                        <a:latin typeface="Cambria Math" panose="02040503050406030204" pitchFamily="18" charset="0"/>
                        <a:ea typeface="Calibri" panose="020F0502020204030204" pitchFamily="34" charset="0"/>
                        <a:cs typeface="Calibri" panose="020F0502020204030204" pitchFamily="34" charset="0"/>
                      </a:rPr>
                      <m:t>=0,25</m:t>
                    </m:r>
                  </m:oMath>
                </a14:m>
                <a:r>
                  <a:rPr lang="en-US" sz="2800" b="0" dirty="0">
                    <a:latin typeface="Calibri" panose="020F0502020204030204" pitchFamily="34" charset="0"/>
                    <a:ea typeface="Calibri" panose="020F0502020204030204" pitchFamily="34" charset="0"/>
                    <a:cs typeface="Calibri" panose="020F0502020204030204" pitchFamily="34" charset="0"/>
                  </a:rPr>
                  <a:t> </a:t>
                </a:r>
                <a:r>
                  <a:rPr lang="ru-RU" sz="2800" b="0" dirty="0">
                    <a:latin typeface="Calibri" panose="020F0502020204030204" pitchFamily="34" charset="0"/>
                    <a:ea typeface="Calibri" panose="020F0502020204030204" pitchFamily="34" charset="0"/>
                    <a:cs typeface="Calibri" panose="020F0502020204030204" pitchFamily="34" charset="0"/>
                  </a:rPr>
                  <a:t>моль</a:t>
                </a:r>
              </a:p>
              <a:p>
                <a:endParaRPr lang="ru-RU" sz="2800" dirty="0">
                  <a:latin typeface="Calibri" panose="020F0502020204030204" pitchFamily="34" charset="0"/>
                  <a:ea typeface="Calibri" panose="020F0502020204030204" pitchFamily="34" charset="0"/>
                  <a:cs typeface="Calibri" panose="020F0502020204030204" pitchFamily="34" charset="0"/>
                </a:endParaRPr>
              </a:p>
              <a:p>
                <a:r>
                  <a:rPr lang="ru-RU" sz="2800" dirty="0">
                    <a:latin typeface="Calibri" panose="020F0502020204030204" pitchFamily="34" charset="0"/>
                    <a:ea typeface="Calibri" panose="020F0502020204030204" pitchFamily="34" charset="0"/>
                    <a:cs typeface="Calibri" panose="020F0502020204030204" pitchFamily="34" charset="0"/>
                  </a:rPr>
                  <a:t>Подсчитаем количества элементов:</a:t>
                </a:r>
              </a:p>
              <a:p>
                <a14:m>
                  <m:oMath xmlns:m="http://schemas.openxmlformats.org/officeDocument/2006/math">
                    <m:sSub>
                      <m:sSub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2800" b="0" i="1" smtClean="0">
                            <a:latin typeface="Cambria Math" panose="02040503050406030204" pitchFamily="18" charset="0"/>
                            <a:ea typeface="Calibri" panose="020F0502020204030204" pitchFamily="34" charset="0"/>
                            <a:cs typeface="Calibri" panose="020F0502020204030204" pitchFamily="34" charset="0"/>
                          </a:rPr>
                          <m:t>𝑛</m:t>
                        </m:r>
                      </m:e>
                      <m:sub>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C</m:t>
                        </m:r>
                      </m:sub>
                    </m:sSub>
                    <m:r>
                      <a:rPr lang="en-US" sz="2800" b="0" i="1" smtClean="0">
                        <a:latin typeface="Cambria Math" panose="02040503050406030204" pitchFamily="18" charset="0"/>
                        <a:ea typeface="Calibri" panose="020F0502020204030204" pitchFamily="34" charset="0"/>
                        <a:cs typeface="Calibri" panose="020F0502020204030204" pitchFamily="34" charset="0"/>
                      </a:rPr>
                      <m:t>=</m:t>
                    </m:r>
                    <m:sSub>
                      <m:sSub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2800" b="0" i="1" smtClean="0">
                            <a:latin typeface="Cambria Math" panose="02040503050406030204" pitchFamily="18" charset="0"/>
                            <a:ea typeface="Calibri" panose="020F0502020204030204" pitchFamily="34" charset="0"/>
                            <a:cs typeface="Calibri" panose="020F0502020204030204" pitchFamily="34" charset="0"/>
                          </a:rPr>
                          <m:t>𝑛</m:t>
                        </m:r>
                      </m:e>
                      <m:sub>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CO</m:t>
                        </m:r>
                        <m:r>
                          <a:rPr lang="en-US" sz="2800" b="0" i="0" baseline="-25000" smtClean="0">
                            <a:latin typeface="Cambria Math" panose="02040503050406030204" pitchFamily="18" charset="0"/>
                            <a:ea typeface="Calibri" panose="020F0502020204030204" pitchFamily="34" charset="0"/>
                            <a:cs typeface="Calibri" panose="020F0502020204030204" pitchFamily="34" charset="0"/>
                          </a:rPr>
                          <m:t>2</m:t>
                        </m:r>
                      </m:sub>
                    </m:sSub>
                    <m:r>
                      <a:rPr lang="en-US" sz="2800" b="0" i="1" smtClean="0">
                        <a:latin typeface="Cambria Math" panose="02040503050406030204" pitchFamily="18" charset="0"/>
                        <a:ea typeface="Calibri" panose="020F0502020204030204" pitchFamily="34" charset="0"/>
                        <a:cs typeface="Calibri" panose="020F0502020204030204" pitchFamily="34" charset="0"/>
                      </a:rPr>
                      <m:t>=0,2</m:t>
                    </m:r>
                    <m:r>
                      <a:rPr lang="ru-RU" sz="2800" b="0" i="0" smtClean="0">
                        <a:latin typeface="Cambria Math" panose="02040503050406030204" pitchFamily="18" charset="0"/>
                        <a:ea typeface="Calibri" panose="020F0502020204030204" pitchFamily="34" charset="0"/>
                        <a:cs typeface="Calibri" panose="020F0502020204030204" pitchFamily="34" charset="0"/>
                      </a:rPr>
                      <m:t>5</m:t>
                    </m:r>
                  </m:oMath>
                </a14:m>
                <a:r>
                  <a:rPr lang="ru-RU" sz="2800" b="0" dirty="0">
                    <a:latin typeface="Calibri" panose="020F0502020204030204" pitchFamily="34" charset="0"/>
                    <a:ea typeface="Calibri" panose="020F0502020204030204" pitchFamily="34" charset="0"/>
                    <a:cs typeface="Calibri" panose="020F0502020204030204" pitchFamily="34" charset="0"/>
                  </a:rPr>
                  <a:t> </a:t>
                </a:r>
                <a:r>
                  <a:rPr lang="ru-RU" sz="2800" dirty="0">
                    <a:latin typeface="Calibri" panose="020F0502020204030204" pitchFamily="34" charset="0"/>
                    <a:ea typeface="Calibri" panose="020F0502020204030204" pitchFamily="34" charset="0"/>
                    <a:cs typeface="Calibri" panose="020F0502020204030204" pitchFamily="34" charset="0"/>
                  </a:rPr>
                  <a:t>моль</a:t>
                </a:r>
              </a:p>
              <a:p>
                <a14:m>
                  <m:oMath xmlns:m="http://schemas.openxmlformats.org/officeDocument/2006/math">
                    <m:sSub>
                      <m:sSub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2800" b="0" i="1" smtClean="0">
                            <a:latin typeface="Cambria Math" panose="02040503050406030204" pitchFamily="18" charset="0"/>
                            <a:ea typeface="Calibri" panose="020F0502020204030204" pitchFamily="34" charset="0"/>
                            <a:cs typeface="Calibri" panose="020F0502020204030204" pitchFamily="34" charset="0"/>
                          </a:rPr>
                          <m:t>𝑛</m:t>
                        </m:r>
                      </m:e>
                      <m:sub>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H</m:t>
                        </m:r>
                      </m:sub>
                    </m:sSub>
                    <m:r>
                      <a:rPr lang="en-US" sz="2800" b="0" i="1" smtClean="0">
                        <a:latin typeface="Cambria Math" panose="02040503050406030204" pitchFamily="18" charset="0"/>
                        <a:ea typeface="Calibri" panose="020F0502020204030204" pitchFamily="34" charset="0"/>
                        <a:cs typeface="Calibri" panose="020F0502020204030204" pitchFamily="34" charset="0"/>
                      </a:rPr>
                      <m:t>=2⋅</m:t>
                    </m:r>
                    <m:sSub>
                      <m:sSub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2800" b="0" i="1" smtClean="0">
                            <a:latin typeface="Cambria Math" panose="02040503050406030204" pitchFamily="18" charset="0"/>
                            <a:ea typeface="Calibri" panose="020F0502020204030204" pitchFamily="34" charset="0"/>
                            <a:cs typeface="Calibri" panose="020F0502020204030204" pitchFamily="34" charset="0"/>
                          </a:rPr>
                          <m:t>𝑛</m:t>
                        </m:r>
                      </m:e>
                      <m:sub>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H</m:t>
                        </m:r>
                        <m:r>
                          <a:rPr lang="en-US" sz="2800" b="0" i="0" baseline="-25000" smtClean="0">
                            <a:latin typeface="Cambria Math" panose="02040503050406030204" pitchFamily="18" charset="0"/>
                            <a:ea typeface="Calibri" panose="020F0502020204030204" pitchFamily="34" charset="0"/>
                            <a:cs typeface="Calibri" panose="020F0502020204030204" pitchFamily="34" charset="0"/>
                          </a:rPr>
                          <m:t>2</m:t>
                        </m:r>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O</m:t>
                        </m:r>
                      </m:sub>
                    </m:sSub>
                    <m:r>
                      <a:rPr lang="en-US" sz="2800" b="0" i="1" smtClean="0">
                        <a:latin typeface="Cambria Math" panose="02040503050406030204" pitchFamily="18" charset="0"/>
                        <a:ea typeface="Calibri" panose="020F0502020204030204" pitchFamily="34" charset="0"/>
                        <a:cs typeface="Calibri" panose="020F0502020204030204" pitchFamily="34" charset="0"/>
                      </a:rPr>
                      <m:t>=2⋅0,2=0,4</m:t>
                    </m:r>
                  </m:oMath>
                </a14:m>
                <a:r>
                  <a:rPr lang="en-US" sz="2800" b="0" dirty="0">
                    <a:latin typeface="Calibri" panose="020F0502020204030204" pitchFamily="34" charset="0"/>
                    <a:ea typeface="Calibri" panose="020F0502020204030204" pitchFamily="34" charset="0"/>
                    <a:cs typeface="Calibri" panose="020F0502020204030204" pitchFamily="34" charset="0"/>
                  </a:rPr>
                  <a:t> </a:t>
                </a:r>
                <a:r>
                  <a:rPr lang="ru-RU" sz="2800" b="0" dirty="0">
                    <a:latin typeface="Calibri" panose="020F0502020204030204" pitchFamily="34" charset="0"/>
                    <a:ea typeface="Calibri" panose="020F0502020204030204" pitchFamily="34" charset="0"/>
                    <a:cs typeface="Calibri" panose="020F0502020204030204" pitchFamily="34" charset="0"/>
                  </a:rPr>
                  <a:t>моль</a:t>
                </a:r>
              </a:p>
              <a:p>
                <a:endParaRPr lang="ru-RU" sz="2800" dirty="0">
                  <a:latin typeface="Calibri" panose="020F0502020204030204" pitchFamily="34" charset="0"/>
                  <a:ea typeface="Calibri" panose="020F0502020204030204" pitchFamily="34" charset="0"/>
                  <a:cs typeface="Calibri" panose="020F0502020204030204" pitchFamily="34" charset="0"/>
                </a:endParaRPr>
              </a:p>
              <a:p>
                <a:r>
                  <a:rPr lang="ru-RU" sz="2800" b="0" dirty="0">
                    <a:latin typeface="Calibri" panose="020F0502020204030204" pitchFamily="34" charset="0"/>
                    <a:ea typeface="Calibri" panose="020F0502020204030204" pitchFamily="34" charset="0"/>
                    <a:cs typeface="Calibri" panose="020F0502020204030204" pitchFamily="34" charset="0"/>
                  </a:rPr>
                  <a:t>Используя массу вещества, проверим </a:t>
                </a:r>
                <a:r>
                  <a:rPr lang="ru-RU" sz="2800" dirty="0">
                    <a:latin typeface="Calibri" panose="020F0502020204030204" pitchFamily="34" charset="0"/>
                    <a:ea typeface="Calibri" panose="020F0502020204030204" pitchFamily="34" charset="0"/>
                    <a:cs typeface="Calibri" panose="020F0502020204030204" pitchFamily="34" charset="0"/>
                  </a:rPr>
                  <a:t>содержится ли в </a:t>
                </a:r>
                <a:r>
                  <a:rPr lang="en-US" sz="2800" b="1" dirty="0">
                    <a:latin typeface="Calibri" panose="020F0502020204030204" pitchFamily="34" charset="0"/>
                    <a:ea typeface="Calibri" panose="020F0502020204030204" pitchFamily="34" charset="0"/>
                    <a:cs typeface="Calibri" panose="020F0502020204030204" pitchFamily="34" charset="0"/>
                  </a:rPr>
                  <a:t>X</a:t>
                </a:r>
                <a:r>
                  <a:rPr lang="en-US" sz="2800" dirty="0">
                    <a:latin typeface="Calibri" panose="020F0502020204030204" pitchFamily="34" charset="0"/>
                    <a:ea typeface="Calibri" panose="020F0502020204030204" pitchFamily="34" charset="0"/>
                    <a:cs typeface="Calibri" panose="020F0502020204030204" pitchFamily="34" charset="0"/>
                  </a:rPr>
                  <a:t> </a:t>
                </a:r>
                <a:r>
                  <a:rPr lang="ru-RU" sz="2800" dirty="0">
                    <a:latin typeface="Calibri" panose="020F0502020204030204" pitchFamily="34" charset="0"/>
                    <a:ea typeface="Calibri" panose="020F0502020204030204" pitchFamily="34" charset="0"/>
                    <a:cs typeface="Calibri" panose="020F0502020204030204" pitchFamily="34" charset="0"/>
                  </a:rPr>
                  <a:t>кислород:</a:t>
                </a:r>
              </a:p>
              <a:p>
                <a14:m>
                  <m:oMath xmlns:m="http://schemas.openxmlformats.org/officeDocument/2006/math">
                    <m:sSub>
                      <m:sSub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2800" b="0" i="1" smtClean="0">
                            <a:latin typeface="Cambria Math" panose="02040503050406030204" pitchFamily="18" charset="0"/>
                            <a:ea typeface="Calibri" panose="020F0502020204030204" pitchFamily="34" charset="0"/>
                            <a:cs typeface="Calibri" panose="020F0502020204030204" pitchFamily="34" charset="0"/>
                          </a:rPr>
                          <m:t>𝑚</m:t>
                        </m:r>
                      </m:e>
                      <m:sub>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O</m:t>
                        </m:r>
                      </m:sub>
                    </m:sSub>
                    <m:r>
                      <a:rPr lang="en-US" sz="2800" b="0" i="1" smtClean="0">
                        <a:latin typeface="Cambria Math" panose="02040503050406030204" pitchFamily="18" charset="0"/>
                        <a:ea typeface="Calibri" panose="020F0502020204030204" pitchFamily="34" charset="0"/>
                        <a:cs typeface="Calibri" panose="020F0502020204030204" pitchFamily="34" charset="0"/>
                      </a:rPr>
                      <m:t>=</m:t>
                    </m:r>
                    <m:r>
                      <a:rPr lang="ru-RU" sz="2800" b="0" i="1" smtClean="0">
                        <a:latin typeface="Cambria Math" panose="02040503050406030204" pitchFamily="18" charset="0"/>
                        <a:ea typeface="Calibri" panose="020F0502020204030204" pitchFamily="34" charset="0"/>
                        <a:cs typeface="Calibri" panose="020F0502020204030204" pitchFamily="34" charset="0"/>
                      </a:rPr>
                      <m:t>6</m:t>
                    </m:r>
                    <m:r>
                      <a:rPr lang="en-US" sz="2800" b="0" i="1" smtClean="0">
                        <a:latin typeface="Cambria Math" panose="02040503050406030204" pitchFamily="18" charset="0"/>
                        <a:ea typeface="Calibri" panose="020F0502020204030204" pitchFamily="34" charset="0"/>
                        <a:cs typeface="Calibri" panose="020F0502020204030204" pitchFamily="34" charset="0"/>
                      </a:rPr>
                      <m:t>,</m:t>
                    </m:r>
                    <m:r>
                      <a:rPr lang="ru-RU" sz="2800" b="0" i="1" smtClean="0">
                        <a:latin typeface="Cambria Math" panose="02040503050406030204" pitchFamily="18" charset="0"/>
                        <a:ea typeface="Calibri" panose="020F0502020204030204" pitchFamily="34" charset="0"/>
                        <a:cs typeface="Calibri" panose="020F0502020204030204" pitchFamily="34" charset="0"/>
                      </a:rPr>
                      <m:t>6</m:t>
                    </m:r>
                    <m:r>
                      <a:rPr lang="en-US" sz="2800" b="0" i="1" smtClean="0">
                        <a:latin typeface="Cambria Math" panose="02040503050406030204" pitchFamily="18" charset="0"/>
                        <a:ea typeface="Calibri" panose="020F0502020204030204" pitchFamily="34" charset="0"/>
                        <a:cs typeface="Calibri" panose="020F0502020204030204" pitchFamily="34" charset="0"/>
                      </a:rPr>
                      <m:t>0−0,25⋅12 −0,4⋅1=</m:t>
                    </m:r>
                    <m:r>
                      <a:rPr lang="ru-RU" sz="2800" b="0" i="1" smtClean="0">
                        <a:latin typeface="Cambria Math" panose="02040503050406030204" pitchFamily="18" charset="0"/>
                        <a:ea typeface="Calibri" panose="020F0502020204030204" pitchFamily="34" charset="0"/>
                        <a:cs typeface="Calibri" panose="020F0502020204030204" pitchFamily="34" charset="0"/>
                      </a:rPr>
                      <m:t>3,2</m:t>
                    </m:r>
                  </m:oMath>
                </a14:m>
                <a:r>
                  <a:rPr lang="en-US" sz="2800" b="0" dirty="0">
                    <a:latin typeface="Calibri" panose="020F0502020204030204" pitchFamily="34" charset="0"/>
                    <a:ea typeface="Calibri" panose="020F0502020204030204" pitchFamily="34" charset="0"/>
                    <a:cs typeface="Calibri" panose="020F0502020204030204" pitchFamily="34" charset="0"/>
                  </a:rPr>
                  <a:t> </a:t>
                </a:r>
                <a:r>
                  <a:rPr lang="ru-RU" sz="2800" b="0" dirty="0">
                    <a:latin typeface="Calibri" panose="020F0502020204030204" pitchFamily="34" charset="0"/>
                    <a:ea typeface="Calibri" panose="020F0502020204030204" pitchFamily="34" charset="0"/>
                    <a:cs typeface="Calibri" panose="020F0502020204030204" pitchFamily="34" charset="0"/>
                  </a:rPr>
                  <a:t>г</a:t>
                </a:r>
                <a:endParaRPr lang="en-US" sz="2800" b="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4" name="TextBox 3">
                <a:extLst>
                  <a:ext uri="{FF2B5EF4-FFF2-40B4-BE49-F238E27FC236}">
                    <a16:creationId xmlns:a16="http://schemas.microsoft.com/office/drawing/2014/main" id="{91BABCF7-DE1A-A989-4148-0CCDF2BA8EB0}"/>
                  </a:ext>
                </a:extLst>
              </p:cNvPr>
              <p:cNvSpPr txBox="1">
                <a:spLocks noRot="1" noChangeAspect="1" noMove="1" noResize="1" noEditPoints="1" noAdjustHandles="1" noChangeArrowheads="1" noChangeShapeType="1" noTextEdit="1"/>
              </p:cNvSpPr>
              <p:nvPr/>
            </p:nvSpPr>
            <p:spPr>
              <a:xfrm>
                <a:off x="88490" y="1012044"/>
                <a:ext cx="12015019" cy="4802405"/>
              </a:xfrm>
              <a:prstGeom prst="rect">
                <a:avLst/>
              </a:prstGeom>
              <a:blipFill>
                <a:blip r:embed="rId4"/>
                <a:stretch>
                  <a:fillRect l="-1066" t="-1142" b="-2665"/>
                </a:stretch>
              </a:blipFill>
            </p:spPr>
            <p:txBody>
              <a:bodyPr/>
              <a:lstStyle/>
              <a:p>
                <a:r>
                  <a:rPr lang="ru-RU">
                    <a:noFill/>
                  </a:rPr>
                  <a:t> </a:t>
                </a:r>
              </a:p>
            </p:txBody>
          </p:sp>
        </mc:Fallback>
      </mc:AlternateContent>
    </p:spTree>
    <p:extLst>
      <p:ext uri="{BB962C8B-B14F-4D97-AF65-F5344CB8AC3E}">
        <p14:creationId xmlns:p14="http://schemas.microsoft.com/office/powerpoint/2010/main" val="1597252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56EF6-755C-0F97-7F4F-BD0E3A00F453}"/>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026E0C25-751B-E327-793D-E572A3ACD5E9}"/>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a:extLst>
              <a:ext uri="{FF2B5EF4-FFF2-40B4-BE49-F238E27FC236}">
                <a16:creationId xmlns:a16="http://schemas.microsoft.com/office/drawing/2014/main" id="{1ABC595D-F112-946E-ABC4-9DBAB6E03CEA}"/>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6F024B62-0242-60F9-E495-120E91174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423D4853-6B5E-E989-5DE5-EBE28F685C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B4FF1E91-F371-B3C5-8FDD-FB3B09EE03E2}"/>
                  </a:ext>
                </a:extLst>
              </p:cNvPr>
              <p:cNvSpPr txBox="1"/>
              <p:nvPr/>
            </p:nvSpPr>
            <p:spPr>
              <a:xfrm>
                <a:off x="88490" y="1012044"/>
                <a:ext cx="12015019" cy="4582280"/>
              </a:xfrm>
              <a:prstGeom prst="rect">
                <a:avLst/>
              </a:prstGeom>
              <a:noFill/>
            </p:spPr>
            <p:txBody>
              <a:bodyPr wrap="square" rtlCol="0">
                <a:spAutoFit/>
              </a:bodyPr>
              <a:lstStyle/>
              <a:p>
                <a:r>
                  <a:rPr lang="ru-RU" sz="2800" b="0" dirty="0">
                    <a:latin typeface="Calibri" panose="020F0502020204030204" pitchFamily="34" charset="0"/>
                    <a:ea typeface="Calibri" panose="020F0502020204030204" pitchFamily="34" charset="0"/>
                    <a:cs typeface="Calibri" panose="020F0502020204030204" pitchFamily="34" charset="0"/>
                  </a:rPr>
                  <a:t>Количество кислорода:</a:t>
                </a:r>
              </a:p>
              <a:p>
                <a14:m>
                  <m:oMath xmlns:m="http://schemas.openxmlformats.org/officeDocument/2006/math">
                    <m:sSub>
                      <m:sSub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2800" b="0" i="1" smtClean="0">
                            <a:latin typeface="Cambria Math" panose="02040503050406030204" pitchFamily="18" charset="0"/>
                            <a:ea typeface="Calibri" panose="020F0502020204030204" pitchFamily="34" charset="0"/>
                            <a:cs typeface="Calibri" panose="020F0502020204030204" pitchFamily="34" charset="0"/>
                          </a:rPr>
                          <m:t>𝑛</m:t>
                        </m:r>
                      </m:e>
                      <m:sub>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O</m:t>
                        </m:r>
                      </m:sub>
                    </m:sSub>
                    <m:r>
                      <a:rPr lang="en-US" sz="2800" b="0" i="1" smtClean="0">
                        <a:latin typeface="Cambria Math" panose="02040503050406030204" pitchFamily="18" charset="0"/>
                        <a:ea typeface="Calibri" panose="020F0502020204030204" pitchFamily="34" charset="0"/>
                        <a:cs typeface="Calibri" panose="020F0502020204030204" pitchFamily="34" charset="0"/>
                      </a:rPr>
                      <m:t>=</m:t>
                    </m:r>
                    <m:f>
                      <m:f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fPr>
                      <m:num>
                        <m:r>
                          <a:rPr lang="ru-RU" sz="2800" b="0" i="1" smtClean="0">
                            <a:latin typeface="Cambria Math" panose="02040503050406030204" pitchFamily="18" charset="0"/>
                            <a:ea typeface="Calibri" panose="020F0502020204030204" pitchFamily="34" charset="0"/>
                            <a:cs typeface="Calibri" panose="020F0502020204030204" pitchFamily="34" charset="0"/>
                          </a:rPr>
                          <m:t>3</m:t>
                        </m:r>
                        <m:r>
                          <a:rPr lang="en-US" sz="2800" b="0" i="1" smtClean="0">
                            <a:latin typeface="Cambria Math" panose="02040503050406030204" pitchFamily="18" charset="0"/>
                            <a:ea typeface="Calibri" panose="020F0502020204030204" pitchFamily="34" charset="0"/>
                            <a:cs typeface="Calibri" panose="020F0502020204030204" pitchFamily="34" charset="0"/>
                          </a:rPr>
                          <m:t>,2</m:t>
                        </m:r>
                      </m:num>
                      <m:den>
                        <m:r>
                          <a:rPr lang="en-US" sz="2800" b="0" i="1" smtClean="0">
                            <a:latin typeface="Cambria Math" panose="02040503050406030204" pitchFamily="18" charset="0"/>
                            <a:ea typeface="Calibri" panose="020F0502020204030204" pitchFamily="34" charset="0"/>
                            <a:cs typeface="Calibri" panose="020F0502020204030204" pitchFamily="34" charset="0"/>
                          </a:rPr>
                          <m:t>16</m:t>
                        </m:r>
                      </m:den>
                    </m:f>
                    <m:r>
                      <a:rPr lang="en-US" sz="2800" b="0" i="1" smtClean="0">
                        <a:latin typeface="Cambria Math" panose="02040503050406030204" pitchFamily="18" charset="0"/>
                        <a:ea typeface="Calibri" panose="020F0502020204030204" pitchFamily="34" charset="0"/>
                        <a:cs typeface="Calibri" panose="020F0502020204030204" pitchFamily="34" charset="0"/>
                      </a:rPr>
                      <m:t>=0,2</m:t>
                    </m:r>
                  </m:oMath>
                </a14:m>
                <a:r>
                  <a:rPr lang="en-US" sz="2800" b="0" dirty="0">
                    <a:latin typeface="Calibri" panose="020F0502020204030204" pitchFamily="34" charset="0"/>
                    <a:ea typeface="Calibri" panose="020F0502020204030204" pitchFamily="34" charset="0"/>
                    <a:cs typeface="Calibri" panose="020F0502020204030204" pitchFamily="34" charset="0"/>
                  </a:rPr>
                  <a:t> </a:t>
                </a:r>
                <a:r>
                  <a:rPr lang="ru-RU" sz="2800" b="0" dirty="0">
                    <a:latin typeface="Calibri" panose="020F0502020204030204" pitchFamily="34" charset="0"/>
                    <a:ea typeface="Calibri" panose="020F0502020204030204" pitchFamily="34" charset="0"/>
                    <a:cs typeface="Calibri" panose="020F0502020204030204" pitchFamily="34" charset="0"/>
                  </a:rPr>
                  <a:t>моль</a:t>
                </a:r>
              </a:p>
              <a:p>
                <a:endParaRPr lang="ru-RU" sz="2800" dirty="0">
                  <a:latin typeface="Calibri" panose="020F0502020204030204" pitchFamily="34" charset="0"/>
                  <a:ea typeface="Calibri" panose="020F0502020204030204" pitchFamily="34" charset="0"/>
                  <a:cs typeface="Calibri" panose="020F0502020204030204" pitchFamily="34" charset="0"/>
                </a:endParaRPr>
              </a:p>
              <a:p>
                <a:r>
                  <a:rPr lang="ru-RU" sz="2800" b="0" dirty="0">
                    <a:latin typeface="Calibri" panose="020F0502020204030204" pitchFamily="34" charset="0"/>
                    <a:ea typeface="Calibri" panose="020F0502020204030204" pitchFamily="34" charset="0"/>
                    <a:cs typeface="Calibri" panose="020F0502020204030204" pitchFamily="34" charset="0"/>
                  </a:rPr>
                  <a:t>Подсчитаем соотношение элементов:</a:t>
                </a:r>
              </a:p>
              <a:p>
                <a14:m>
                  <m:oMath xmlns:m="http://schemas.openxmlformats.org/officeDocument/2006/math">
                    <m:sSub>
                      <m:sSub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2800" b="0" i="1" smtClean="0">
                            <a:latin typeface="Cambria Math" panose="02040503050406030204" pitchFamily="18" charset="0"/>
                            <a:ea typeface="Calibri" panose="020F0502020204030204" pitchFamily="34" charset="0"/>
                            <a:cs typeface="Calibri" panose="020F0502020204030204" pitchFamily="34" charset="0"/>
                          </a:rPr>
                          <m:t>𝑛</m:t>
                        </m:r>
                      </m:e>
                      <m:sub>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C</m:t>
                        </m:r>
                      </m:sub>
                    </m:sSub>
                    <m:r>
                      <a:rPr lang="en-US" sz="2800" b="0" i="1" smtClean="0">
                        <a:latin typeface="Cambria Math" panose="02040503050406030204" pitchFamily="18" charset="0"/>
                        <a:ea typeface="Calibri" panose="020F0502020204030204" pitchFamily="34" charset="0"/>
                        <a:cs typeface="Calibri" panose="020F0502020204030204" pitchFamily="34" charset="0"/>
                      </a:rPr>
                      <m:t> :</m:t>
                    </m:r>
                    <m:sSub>
                      <m:sSub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2800" b="0" i="1" smtClean="0">
                            <a:latin typeface="Cambria Math" panose="02040503050406030204" pitchFamily="18" charset="0"/>
                            <a:ea typeface="Calibri" panose="020F0502020204030204" pitchFamily="34" charset="0"/>
                            <a:cs typeface="Calibri" panose="020F0502020204030204" pitchFamily="34" charset="0"/>
                          </a:rPr>
                          <m:t>𝑛</m:t>
                        </m:r>
                      </m:e>
                      <m:sub>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H</m:t>
                        </m:r>
                      </m:sub>
                    </m:sSub>
                    <m:r>
                      <a:rPr lang="en-US" sz="2800" b="0" i="1" smtClean="0">
                        <a:latin typeface="Cambria Math" panose="02040503050406030204" pitchFamily="18" charset="0"/>
                        <a:ea typeface="Calibri" panose="020F0502020204030204" pitchFamily="34" charset="0"/>
                        <a:cs typeface="Calibri" panose="020F0502020204030204" pitchFamily="34" charset="0"/>
                      </a:rPr>
                      <m:t> :</m:t>
                    </m:r>
                    <m:sSub>
                      <m:sSubPr>
                        <m:ctrlPr>
                          <a:rPr lang="en-US" sz="28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2800" b="0" i="1" smtClean="0">
                            <a:latin typeface="Cambria Math" panose="02040503050406030204" pitchFamily="18" charset="0"/>
                            <a:ea typeface="Calibri" panose="020F0502020204030204" pitchFamily="34" charset="0"/>
                            <a:cs typeface="Calibri" panose="020F0502020204030204" pitchFamily="34" charset="0"/>
                          </a:rPr>
                          <m:t>𝑛</m:t>
                        </m:r>
                      </m:e>
                      <m:sub>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O</m:t>
                        </m:r>
                      </m:sub>
                    </m:sSub>
                    <m:r>
                      <a:rPr lang="en-US" sz="2800" b="0" i="1" smtClean="0">
                        <a:latin typeface="Cambria Math" panose="02040503050406030204" pitchFamily="18" charset="0"/>
                        <a:ea typeface="Calibri" panose="020F0502020204030204" pitchFamily="34" charset="0"/>
                        <a:cs typeface="Calibri" panose="020F0502020204030204" pitchFamily="34" charset="0"/>
                      </a:rPr>
                      <m:t>=0,25 :0,40 :0,2=</m:t>
                    </m:r>
                    <m:r>
                      <a:rPr lang="ru-RU" sz="2800" b="0" i="1" smtClean="0">
                        <a:latin typeface="Cambria Math" panose="02040503050406030204" pitchFamily="18" charset="0"/>
                        <a:ea typeface="Calibri" panose="020F0502020204030204" pitchFamily="34" charset="0"/>
                        <a:cs typeface="Calibri" panose="020F0502020204030204" pitchFamily="34" charset="0"/>
                      </a:rPr>
                      <m:t>0,125:0,2:1=</m:t>
                    </m:r>
                    <m:r>
                      <a:rPr lang="en-US" sz="2800" b="0" i="1" smtClean="0">
                        <a:latin typeface="Cambria Math" panose="02040503050406030204" pitchFamily="18" charset="0"/>
                        <a:ea typeface="Calibri" panose="020F0502020204030204" pitchFamily="34" charset="0"/>
                        <a:cs typeface="Calibri" panose="020F0502020204030204" pitchFamily="34" charset="0"/>
                      </a:rPr>
                      <m:t>5 :8 :4</m:t>
                    </m:r>
                  </m:oMath>
                </a14:m>
                <a:r>
                  <a:rPr lang="en-US" sz="2800" b="0" dirty="0">
                    <a:latin typeface="Calibri" panose="020F0502020204030204" pitchFamily="34" charset="0"/>
                    <a:ea typeface="Calibri" panose="020F0502020204030204" pitchFamily="34" charset="0"/>
                    <a:cs typeface="Calibri" panose="020F0502020204030204" pitchFamily="34" charset="0"/>
                  </a:rPr>
                  <a:t> </a:t>
                </a:r>
              </a:p>
              <a:p>
                <a:endParaRPr lang="en-US" sz="2800" dirty="0">
                  <a:latin typeface="Calibri" panose="020F0502020204030204" pitchFamily="34" charset="0"/>
                  <a:ea typeface="Calibri" panose="020F0502020204030204" pitchFamily="34" charset="0"/>
                  <a:cs typeface="Calibri" panose="020F0502020204030204" pitchFamily="34" charset="0"/>
                </a:endParaRPr>
              </a:p>
              <a:p>
                <a:r>
                  <a:rPr lang="ru-RU" sz="2800" dirty="0">
                    <a:latin typeface="Calibri" panose="020F0502020204030204" pitchFamily="34" charset="0"/>
                    <a:ea typeface="Calibri" panose="020F0502020204030204" pitchFamily="34" charset="0"/>
                    <a:cs typeface="Calibri" panose="020F0502020204030204" pitchFamily="34" charset="0"/>
                  </a:rPr>
                  <a:t>Брутто-формула вещества </a:t>
                </a:r>
                <a:r>
                  <a:rPr lang="en-US" sz="2800" b="1" dirty="0">
                    <a:latin typeface="Calibri" panose="020F0502020204030204" pitchFamily="34" charset="0"/>
                    <a:ea typeface="Calibri" panose="020F0502020204030204" pitchFamily="34" charset="0"/>
                    <a:cs typeface="Calibri" panose="020F0502020204030204" pitchFamily="34" charset="0"/>
                  </a:rPr>
                  <a:t>X</a:t>
                </a:r>
                <a:r>
                  <a:rPr lang="en-US" sz="2800" dirty="0">
                    <a:latin typeface="Calibri" panose="020F0502020204030204" pitchFamily="34" charset="0"/>
                    <a:ea typeface="Calibri" panose="020F0502020204030204" pitchFamily="34" charset="0"/>
                    <a:cs typeface="Calibri" panose="020F0502020204030204" pitchFamily="34" charset="0"/>
                  </a:rPr>
                  <a:t> - </a:t>
                </a:r>
                <a14:m>
                  <m:oMath xmlns:m="http://schemas.openxmlformats.org/officeDocument/2006/math">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C</m:t>
                    </m:r>
                    <m:r>
                      <a:rPr lang="en-US" sz="2800" b="0" i="0" baseline="-25000" smtClean="0">
                        <a:latin typeface="Cambria Math" panose="02040503050406030204" pitchFamily="18" charset="0"/>
                        <a:ea typeface="Calibri" panose="020F0502020204030204" pitchFamily="34" charset="0"/>
                        <a:cs typeface="Calibri" panose="020F0502020204030204" pitchFamily="34" charset="0"/>
                      </a:rPr>
                      <m:t>5</m:t>
                    </m:r>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H</m:t>
                    </m:r>
                    <m:r>
                      <a:rPr lang="en-US" sz="2800" b="0" i="0" baseline="-25000" smtClean="0">
                        <a:latin typeface="Cambria Math" panose="02040503050406030204" pitchFamily="18" charset="0"/>
                        <a:ea typeface="Calibri" panose="020F0502020204030204" pitchFamily="34" charset="0"/>
                        <a:cs typeface="Calibri" panose="020F0502020204030204" pitchFamily="34" charset="0"/>
                      </a:rPr>
                      <m:t>8</m:t>
                    </m:r>
                    <m:r>
                      <m:rPr>
                        <m:sty m:val="p"/>
                      </m:rPr>
                      <a:rPr lang="en-US" sz="2800" b="0" i="0" smtClean="0">
                        <a:latin typeface="Cambria Math" panose="02040503050406030204" pitchFamily="18" charset="0"/>
                        <a:ea typeface="Calibri" panose="020F0502020204030204" pitchFamily="34" charset="0"/>
                        <a:cs typeface="Calibri" panose="020F0502020204030204" pitchFamily="34" charset="0"/>
                      </a:rPr>
                      <m:t>O</m:t>
                    </m:r>
                    <m:r>
                      <a:rPr lang="en-US" sz="2800" b="0" i="1" baseline="-25000" dirty="0" smtClean="0">
                        <a:latin typeface="Cambria Math" panose="02040503050406030204" pitchFamily="18" charset="0"/>
                        <a:ea typeface="Calibri" panose="020F0502020204030204" pitchFamily="34" charset="0"/>
                        <a:cs typeface="Calibri" panose="020F0502020204030204" pitchFamily="34" charset="0"/>
                      </a:rPr>
                      <m:t>4</m:t>
                    </m:r>
                  </m:oMath>
                </a14:m>
                <a:endParaRPr lang="en-US" sz="2800" b="0" baseline="-25000" dirty="0">
                  <a:latin typeface="Calibri" panose="020F0502020204030204" pitchFamily="34" charset="0"/>
                  <a:ea typeface="Calibri" panose="020F0502020204030204" pitchFamily="34" charset="0"/>
                  <a:cs typeface="Calibri" panose="020F0502020204030204" pitchFamily="34" charset="0"/>
                </a:endParaRPr>
              </a:p>
              <a:p>
                <a:r>
                  <a:rPr lang="ru-RU" sz="2800" b="0" dirty="0">
                    <a:latin typeface="Calibri" panose="020F0502020204030204" pitchFamily="34" charset="0"/>
                    <a:ea typeface="Calibri" panose="020F0502020204030204" pitchFamily="34" charset="0"/>
                    <a:cs typeface="Calibri" panose="020F0502020204030204" pitchFamily="34" charset="0"/>
                  </a:rPr>
                  <a:t>Реакция с гидроксидом натрия приводит к образованию спирта и соли карбоновой кислоты – это говорит о том, что </a:t>
                </a:r>
                <a:r>
                  <a:rPr lang="en-US" sz="2800" b="1" dirty="0">
                    <a:latin typeface="Calibri" panose="020F0502020204030204" pitchFamily="34" charset="0"/>
                    <a:ea typeface="Calibri" panose="020F0502020204030204" pitchFamily="34" charset="0"/>
                    <a:cs typeface="Calibri" panose="020F0502020204030204" pitchFamily="34" charset="0"/>
                  </a:rPr>
                  <a:t>X</a:t>
                </a:r>
                <a:r>
                  <a:rPr lang="en-US" sz="2800" b="0" dirty="0">
                    <a:latin typeface="Calibri" panose="020F0502020204030204" pitchFamily="34" charset="0"/>
                    <a:ea typeface="Calibri" panose="020F0502020204030204" pitchFamily="34" charset="0"/>
                    <a:cs typeface="Calibri" panose="020F0502020204030204" pitchFamily="34" charset="0"/>
                  </a:rPr>
                  <a:t> – </a:t>
                </a:r>
                <a:r>
                  <a:rPr lang="ru-RU" sz="2800" b="0" dirty="0">
                    <a:latin typeface="Calibri" panose="020F0502020204030204" pitchFamily="34" charset="0"/>
                    <a:ea typeface="Calibri" panose="020F0502020204030204" pitchFamily="34" charset="0"/>
                    <a:cs typeface="Calibri" panose="020F0502020204030204" pitchFamily="34" charset="0"/>
                  </a:rPr>
                  <a:t>сложный эфир.</a:t>
                </a:r>
              </a:p>
              <a:p>
                <a:endParaRPr lang="en-US" sz="2800" b="0" dirty="0">
                  <a:latin typeface="Calibri" panose="020F0502020204030204" pitchFamily="34" charset="0"/>
                  <a:ea typeface="Calibri" panose="020F0502020204030204" pitchFamily="34" charset="0"/>
                  <a:cs typeface="Calibri" panose="020F0502020204030204" pitchFamily="34" charset="0"/>
                </a:endParaRPr>
              </a:p>
            </p:txBody>
          </p:sp>
        </mc:Choice>
        <mc:Fallback>
          <p:sp>
            <p:nvSpPr>
              <p:cNvPr id="4" name="TextBox 3">
                <a:extLst>
                  <a:ext uri="{FF2B5EF4-FFF2-40B4-BE49-F238E27FC236}">
                    <a16:creationId xmlns:a16="http://schemas.microsoft.com/office/drawing/2014/main" id="{B4FF1E91-F371-B3C5-8FDD-FB3B09EE03E2}"/>
                  </a:ext>
                </a:extLst>
              </p:cNvPr>
              <p:cNvSpPr txBox="1">
                <a:spLocks noRot="1" noChangeAspect="1" noMove="1" noResize="1" noEditPoints="1" noAdjustHandles="1" noChangeArrowheads="1" noChangeShapeType="1" noTextEdit="1"/>
              </p:cNvSpPr>
              <p:nvPr/>
            </p:nvSpPr>
            <p:spPr>
              <a:xfrm>
                <a:off x="88490" y="1012044"/>
                <a:ext cx="12015019" cy="4582280"/>
              </a:xfrm>
              <a:prstGeom prst="rect">
                <a:avLst/>
              </a:prstGeom>
              <a:blipFill>
                <a:blip r:embed="rId4"/>
                <a:stretch>
                  <a:fillRect l="-1066" t="-1197"/>
                </a:stretch>
              </a:blipFill>
            </p:spPr>
            <p:txBody>
              <a:bodyPr/>
              <a:lstStyle/>
              <a:p>
                <a:r>
                  <a:rPr lang="ru-RU">
                    <a:noFill/>
                  </a:rPr>
                  <a:t> </a:t>
                </a:r>
              </a:p>
            </p:txBody>
          </p:sp>
        </mc:Fallback>
      </mc:AlternateContent>
    </p:spTree>
    <p:extLst>
      <p:ext uri="{BB962C8B-B14F-4D97-AF65-F5344CB8AC3E}">
        <p14:creationId xmlns:p14="http://schemas.microsoft.com/office/powerpoint/2010/main" val="328530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33A09-98A3-8E29-80B2-58D6861D2BC0}"/>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50E26141-B9ED-9424-884D-4C43D7E29671}"/>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a:extLst>
              <a:ext uri="{FF2B5EF4-FFF2-40B4-BE49-F238E27FC236}">
                <a16:creationId xmlns:a16="http://schemas.microsoft.com/office/drawing/2014/main" id="{33FC95E8-AF20-A846-5F3C-54A3BD39CBD5}"/>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5510FE0F-2662-40A0-1151-6961D13C1A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6DF275FD-4DB4-BA10-6D64-2C0D203389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sp>
        <p:nvSpPr>
          <p:cNvPr id="4" name="TextBox 3">
            <a:extLst>
              <a:ext uri="{FF2B5EF4-FFF2-40B4-BE49-F238E27FC236}">
                <a16:creationId xmlns:a16="http://schemas.microsoft.com/office/drawing/2014/main" id="{FE277D76-0C1B-0F8D-834F-97389798D9F1}"/>
              </a:ext>
            </a:extLst>
          </p:cNvPr>
          <p:cNvSpPr txBox="1"/>
          <p:nvPr/>
        </p:nvSpPr>
        <p:spPr>
          <a:xfrm>
            <a:off x="88490" y="1012044"/>
            <a:ext cx="12015019" cy="3970318"/>
          </a:xfrm>
          <a:prstGeom prst="rect">
            <a:avLst/>
          </a:prstGeom>
          <a:noFill/>
        </p:spPr>
        <p:txBody>
          <a:bodyPr wrap="square" rtlCol="0">
            <a:spAutoFit/>
          </a:bodyPr>
          <a:lstStyle/>
          <a:p>
            <a:r>
              <a:rPr lang="ru-RU" sz="2800" b="0" dirty="0">
                <a:latin typeface="Calibri" panose="020F0502020204030204" pitchFamily="34" charset="0"/>
                <a:ea typeface="Calibri" panose="020F0502020204030204" pitchFamily="34" charset="0"/>
                <a:cs typeface="Calibri" panose="020F0502020204030204" pitchFamily="34" charset="0"/>
              </a:rPr>
              <a:t>Так как молекул спирта образуется в два раза больше, чем соли, то кислота, образующая сложный эфир должна быть дикарбоновой.</a:t>
            </a:r>
          </a:p>
          <a:p>
            <a:endParaRPr lang="ru-RU" sz="2800" dirty="0">
              <a:latin typeface="Calibri" panose="020F0502020204030204" pitchFamily="34" charset="0"/>
              <a:ea typeface="Calibri" panose="020F0502020204030204" pitchFamily="34" charset="0"/>
              <a:cs typeface="Calibri" panose="020F0502020204030204" pitchFamily="34" charset="0"/>
            </a:endParaRPr>
          </a:p>
          <a:p>
            <a:r>
              <a:rPr lang="ru-RU" sz="2800" b="0" dirty="0">
                <a:latin typeface="Calibri" panose="020F0502020204030204" pitchFamily="34" charset="0"/>
                <a:ea typeface="Calibri" panose="020F0502020204030204" pitchFamily="34" charset="0"/>
                <a:cs typeface="Calibri" panose="020F0502020204030204" pitchFamily="34" charset="0"/>
              </a:rPr>
              <a:t>Простейший представитель одноатомных спиртов – метанол. Значит </a:t>
            </a:r>
            <a:r>
              <a:rPr lang="en-US" sz="2800" b="1" dirty="0">
                <a:latin typeface="Calibri" panose="020F0502020204030204" pitchFamily="34" charset="0"/>
                <a:ea typeface="Calibri" panose="020F0502020204030204" pitchFamily="34" charset="0"/>
                <a:cs typeface="Calibri" panose="020F0502020204030204" pitchFamily="34" charset="0"/>
              </a:rPr>
              <a:t>X</a:t>
            </a:r>
            <a:r>
              <a:rPr lang="en-US" sz="2800" b="0" dirty="0">
                <a:latin typeface="Calibri" panose="020F0502020204030204" pitchFamily="34" charset="0"/>
                <a:ea typeface="Calibri" panose="020F0502020204030204" pitchFamily="34" charset="0"/>
                <a:cs typeface="Calibri" panose="020F0502020204030204" pitchFamily="34" charset="0"/>
              </a:rPr>
              <a:t> – </a:t>
            </a:r>
            <a:r>
              <a:rPr lang="ru-RU" sz="2800" b="0" dirty="0">
                <a:latin typeface="Calibri" panose="020F0502020204030204" pitchFamily="34" charset="0"/>
                <a:ea typeface="Calibri" panose="020F0502020204030204" pitchFamily="34" charset="0"/>
                <a:cs typeface="Calibri" panose="020F0502020204030204" pitchFamily="34" charset="0"/>
              </a:rPr>
              <a:t>ди</a:t>
            </a:r>
            <a:r>
              <a:rPr lang="ru-RU" sz="2800" dirty="0">
                <a:latin typeface="Calibri" panose="020F0502020204030204" pitchFamily="34" charset="0"/>
                <a:ea typeface="Calibri" panose="020F0502020204030204" pitchFamily="34" charset="0"/>
                <a:cs typeface="Calibri" panose="020F0502020204030204" pitchFamily="34" charset="0"/>
              </a:rPr>
              <a:t>метиловый эфир дикарбоновой кислоты.</a:t>
            </a:r>
          </a:p>
          <a:p>
            <a:endParaRPr lang="ru-RU" sz="2800" b="0" dirty="0">
              <a:latin typeface="Calibri" panose="020F0502020204030204" pitchFamily="34" charset="0"/>
              <a:ea typeface="Calibri" panose="020F0502020204030204" pitchFamily="34" charset="0"/>
              <a:cs typeface="Calibri" panose="020F0502020204030204" pitchFamily="34" charset="0"/>
            </a:endParaRPr>
          </a:p>
          <a:p>
            <a:r>
              <a:rPr lang="ru-RU" sz="2800" dirty="0">
                <a:latin typeface="Calibri" panose="020F0502020204030204" pitchFamily="34" charset="0"/>
                <a:ea typeface="Calibri" panose="020F0502020204030204" pitchFamily="34" charset="0"/>
                <a:cs typeface="Calibri" panose="020F0502020204030204" pitchFamily="34" charset="0"/>
              </a:rPr>
              <a:t>На углеродный скелет кислоты остается 3 атома углерода, значит неизвестное вещество – диметилмалонат.</a:t>
            </a:r>
            <a:endParaRPr lang="ru-RU" sz="2800" b="0" dirty="0">
              <a:latin typeface="Calibri" panose="020F0502020204030204" pitchFamily="34" charset="0"/>
              <a:ea typeface="Calibri" panose="020F0502020204030204" pitchFamily="34" charset="0"/>
              <a:cs typeface="Calibri" panose="020F0502020204030204" pitchFamily="34" charset="0"/>
            </a:endParaRPr>
          </a:p>
          <a:p>
            <a:endParaRPr lang="en-US" sz="2800" b="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5233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sp>
        <p:nvSpPr>
          <p:cNvPr id="4" name="TextBox 3">
            <a:extLst>
              <a:ext uri="{FF2B5EF4-FFF2-40B4-BE49-F238E27FC236}">
                <a16:creationId xmlns:a16="http://schemas.microsoft.com/office/drawing/2014/main" id="{1B07EFA2-D742-6628-0A3E-0200598DA9DC}"/>
              </a:ext>
            </a:extLst>
          </p:cNvPr>
          <p:cNvSpPr txBox="1"/>
          <p:nvPr/>
        </p:nvSpPr>
        <p:spPr>
          <a:xfrm>
            <a:off x="68826" y="1828800"/>
            <a:ext cx="12015019" cy="523220"/>
          </a:xfrm>
          <a:prstGeom prst="rect">
            <a:avLst/>
          </a:prstGeom>
          <a:noFill/>
        </p:spPr>
        <p:txBody>
          <a:bodyPr wrap="square" rtlCol="0">
            <a:spAutoFit/>
          </a:bodyPr>
          <a:lstStyle/>
          <a:p>
            <a:endParaRPr lang="ru-RU" sz="2800">
              <a:latin typeface="Calibri" panose="020F0502020204030204" pitchFamily="34" charset="0"/>
              <a:ea typeface="Calibri" panose="020F0502020204030204" pitchFamily="34" charset="0"/>
              <a:cs typeface="Calibri" panose="020F0502020204030204" pitchFamily="34" charset="0"/>
            </a:endParaRPr>
          </a:p>
        </p:txBody>
      </p:sp>
      <p:pic>
        <p:nvPicPr>
          <p:cNvPr id="5" name="Рисунок 4">
            <a:extLst>
              <a:ext uri="{FF2B5EF4-FFF2-40B4-BE49-F238E27FC236}">
                <a16:creationId xmlns:a16="http://schemas.microsoft.com/office/drawing/2014/main" id="{5471AA11-B21D-8DF6-08C4-ADC4A9954CB4}"/>
              </a:ext>
            </a:extLst>
          </p:cNvPr>
          <p:cNvPicPr>
            <a:picLocks noChangeAspect="1"/>
          </p:cNvPicPr>
          <p:nvPr/>
        </p:nvPicPr>
        <p:blipFill>
          <a:blip r:embed="rId4"/>
          <a:stretch>
            <a:fillRect/>
          </a:stretch>
        </p:blipFill>
        <p:spPr>
          <a:xfrm>
            <a:off x="1370985" y="1230338"/>
            <a:ext cx="9410700" cy="4694215"/>
          </a:xfrm>
          <a:prstGeom prst="rect">
            <a:avLst/>
          </a:prstGeom>
        </p:spPr>
      </p:pic>
      <mc:AlternateContent xmlns:mc="http://schemas.openxmlformats.org/markup-compatibility/2006" xmlns:p14="http://schemas.microsoft.com/office/powerpoint/2010/main">
        <mc:Choice Requires="p14">
          <p:contentPart p14:bwMode="auto" r:id="rId5">
            <p14:nvContentPartPr>
              <p14:cNvPr id="9" name="Рукописный ввод 8">
                <a:extLst>
                  <a:ext uri="{FF2B5EF4-FFF2-40B4-BE49-F238E27FC236}">
                    <a16:creationId xmlns:a16="http://schemas.microsoft.com/office/drawing/2014/main" id="{EDAD50D6-55CD-CA02-3D4A-4367B0451810}"/>
                  </a:ext>
                </a:extLst>
              </p14:cNvPr>
              <p14:cNvContentPartPr/>
              <p14:nvPr/>
            </p14:nvContentPartPr>
            <p14:xfrm>
              <a:off x="1713840" y="5549380"/>
              <a:ext cx="8294040" cy="51120"/>
            </p14:xfrm>
          </p:contentPart>
        </mc:Choice>
        <mc:Fallback xmlns="">
          <p:pic>
            <p:nvPicPr>
              <p:cNvPr id="9" name="Рукописный ввод 8">
                <a:extLst>
                  <a:ext uri="{FF2B5EF4-FFF2-40B4-BE49-F238E27FC236}">
                    <a16:creationId xmlns:a16="http://schemas.microsoft.com/office/drawing/2014/main" id="{EDAD50D6-55CD-CA02-3D4A-4367B0451810}"/>
                  </a:ext>
                </a:extLst>
              </p:cNvPr>
              <p:cNvPicPr/>
              <p:nvPr/>
            </p:nvPicPr>
            <p:blipFill>
              <a:blip r:embed="rId6"/>
              <a:stretch>
                <a:fillRect/>
              </a:stretch>
            </p:blipFill>
            <p:spPr>
              <a:xfrm>
                <a:off x="1659840" y="5441380"/>
                <a:ext cx="840168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Рукописный ввод 10">
                <a:extLst>
                  <a:ext uri="{FF2B5EF4-FFF2-40B4-BE49-F238E27FC236}">
                    <a16:creationId xmlns:a16="http://schemas.microsoft.com/office/drawing/2014/main" id="{DB103E04-0247-E3E9-E5DE-69BEBA1DF934}"/>
                  </a:ext>
                </a:extLst>
              </p14:cNvPr>
              <p14:cNvContentPartPr/>
              <p14:nvPr/>
            </p14:nvContentPartPr>
            <p14:xfrm>
              <a:off x="2793480" y="5270020"/>
              <a:ext cx="7810920" cy="102240"/>
            </p14:xfrm>
          </p:contentPart>
        </mc:Choice>
        <mc:Fallback xmlns="">
          <p:pic>
            <p:nvPicPr>
              <p:cNvPr id="11" name="Рукописный ввод 10">
                <a:extLst>
                  <a:ext uri="{FF2B5EF4-FFF2-40B4-BE49-F238E27FC236}">
                    <a16:creationId xmlns:a16="http://schemas.microsoft.com/office/drawing/2014/main" id="{DB103E04-0247-E3E9-E5DE-69BEBA1DF934}"/>
                  </a:ext>
                </a:extLst>
              </p:cNvPr>
              <p:cNvPicPr/>
              <p:nvPr/>
            </p:nvPicPr>
            <p:blipFill>
              <a:blip r:embed="rId8"/>
              <a:stretch>
                <a:fillRect/>
              </a:stretch>
            </p:blipFill>
            <p:spPr>
              <a:xfrm>
                <a:off x="2739480" y="5162020"/>
                <a:ext cx="791856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Рукописный ввод 12">
                <a:extLst>
                  <a:ext uri="{FF2B5EF4-FFF2-40B4-BE49-F238E27FC236}">
                    <a16:creationId xmlns:a16="http://schemas.microsoft.com/office/drawing/2014/main" id="{C9038808-1C6F-AD24-96AA-F57261245DA7}"/>
                  </a:ext>
                </a:extLst>
              </p14:cNvPr>
              <p14:cNvContentPartPr/>
              <p14:nvPr/>
            </p14:nvContentPartPr>
            <p14:xfrm>
              <a:off x="4825680" y="5498980"/>
              <a:ext cx="5780160" cy="720"/>
            </p14:xfrm>
          </p:contentPart>
        </mc:Choice>
        <mc:Fallback xmlns="">
          <p:pic>
            <p:nvPicPr>
              <p:cNvPr id="13" name="Рукописный ввод 12">
                <a:extLst>
                  <a:ext uri="{FF2B5EF4-FFF2-40B4-BE49-F238E27FC236}">
                    <a16:creationId xmlns:a16="http://schemas.microsoft.com/office/drawing/2014/main" id="{C9038808-1C6F-AD24-96AA-F57261245DA7}"/>
                  </a:ext>
                </a:extLst>
              </p:cNvPr>
              <p:cNvPicPr/>
              <p:nvPr/>
            </p:nvPicPr>
            <p:blipFill>
              <a:blip r:embed="rId10"/>
              <a:stretch>
                <a:fillRect/>
              </a:stretch>
            </p:blipFill>
            <p:spPr>
              <a:xfrm>
                <a:off x="4771680" y="5282980"/>
                <a:ext cx="588780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Рукописный ввод 13">
                <a:extLst>
                  <a:ext uri="{FF2B5EF4-FFF2-40B4-BE49-F238E27FC236}">
                    <a16:creationId xmlns:a16="http://schemas.microsoft.com/office/drawing/2014/main" id="{90C9DCAD-489E-F8DD-1792-BE94A127D4A1}"/>
                  </a:ext>
                </a:extLst>
              </p14:cNvPr>
              <p14:cNvContentPartPr/>
              <p14:nvPr/>
            </p14:nvContentPartPr>
            <p14:xfrm>
              <a:off x="9956400" y="5523820"/>
              <a:ext cx="699840" cy="141120"/>
            </p14:xfrm>
          </p:contentPart>
        </mc:Choice>
        <mc:Fallback xmlns="">
          <p:pic>
            <p:nvPicPr>
              <p:cNvPr id="14" name="Рукописный ввод 13">
                <a:extLst>
                  <a:ext uri="{FF2B5EF4-FFF2-40B4-BE49-F238E27FC236}">
                    <a16:creationId xmlns:a16="http://schemas.microsoft.com/office/drawing/2014/main" id="{90C9DCAD-489E-F8DD-1792-BE94A127D4A1}"/>
                  </a:ext>
                </a:extLst>
              </p:cNvPr>
              <p:cNvPicPr/>
              <p:nvPr/>
            </p:nvPicPr>
            <p:blipFill>
              <a:blip r:embed="rId12"/>
              <a:stretch>
                <a:fillRect/>
              </a:stretch>
            </p:blipFill>
            <p:spPr>
              <a:xfrm>
                <a:off x="9902760" y="5416180"/>
                <a:ext cx="80748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Рукописный ввод 15">
                <a:extLst>
                  <a:ext uri="{FF2B5EF4-FFF2-40B4-BE49-F238E27FC236}">
                    <a16:creationId xmlns:a16="http://schemas.microsoft.com/office/drawing/2014/main" id="{4F554953-6BEB-52A5-6A7F-70692C985D2B}"/>
                  </a:ext>
                </a:extLst>
              </p14:cNvPr>
              <p14:cNvContentPartPr/>
              <p14:nvPr/>
            </p14:nvContentPartPr>
            <p14:xfrm>
              <a:off x="1422240" y="5294140"/>
              <a:ext cx="1354680" cy="115560"/>
            </p14:xfrm>
          </p:contentPart>
        </mc:Choice>
        <mc:Fallback xmlns="">
          <p:pic>
            <p:nvPicPr>
              <p:cNvPr id="16" name="Рукописный ввод 15">
                <a:extLst>
                  <a:ext uri="{FF2B5EF4-FFF2-40B4-BE49-F238E27FC236}">
                    <a16:creationId xmlns:a16="http://schemas.microsoft.com/office/drawing/2014/main" id="{4F554953-6BEB-52A5-6A7F-70692C985D2B}"/>
                  </a:ext>
                </a:extLst>
              </p:cNvPr>
              <p:cNvPicPr/>
              <p:nvPr/>
            </p:nvPicPr>
            <p:blipFill>
              <a:blip r:embed="rId14"/>
              <a:stretch>
                <a:fillRect/>
              </a:stretch>
            </p:blipFill>
            <p:spPr>
              <a:xfrm>
                <a:off x="1368240" y="5186500"/>
                <a:ext cx="146232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Рукописный ввод 16">
                <a:extLst>
                  <a:ext uri="{FF2B5EF4-FFF2-40B4-BE49-F238E27FC236}">
                    <a16:creationId xmlns:a16="http://schemas.microsoft.com/office/drawing/2014/main" id="{0EC86202-DAC9-5BF0-60F2-6502FAAB392D}"/>
                  </a:ext>
                </a:extLst>
              </p14:cNvPr>
              <p14:cNvContentPartPr/>
              <p14:nvPr/>
            </p14:nvContentPartPr>
            <p14:xfrm>
              <a:off x="1320360" y="5447140"/>
              <a:ext cx="1576080" cy="64800"/>
            </p14:xfrm>
          </p:contentPart>
        </mc:Choice>
        <mc:Fallback xmlns="">
          <p:pic>
            <p:nvPicPr>
              <p:cNvPr id="17" name="Рукописный ввод 16">
                <a:extLst>
                  <a:ext uri="{FF2B5EF4-FFF2-40B4-BE49-F238E27FC236}">
                    <a16:creationId xmlns:a16="http://schemas.microsoft.com/office/drawing/2014/main" id="{0EC86202-DAC9-5BF0-60F2-6502FAAB392D}"/>
                  </a:ext>
                </a:extLst>
              </p:cNvPr>
              <p:cNvPicPr/>
              <p:nvPr/>
            </p:nvPicPr>
            <p:blipFill>
              <a:blip r:embed="rId16"/>
              <a:stretch>
                <a:fillRect/>
              </a:stretch>
            </p:blipFill>
            <p:spPr>
              <a:xfrm>
                <a:off x="1266720" y="5339140"/>
                <a:ext cx="1683720" cy="280440"/>
              </a:xfrm>
              <a:prstGeom prst="rect">
                <a:avLst/>
              </a:prstGeom>
            </p:spPr>
          </p:pic>
        </mc:Fallback>
      </mc:AlternateContent>
    </p:spTree>
    <p:extLst>
      <p:ext uri="{BB962C8B-B14F-4D97-AF65-F5344CB8AC3E}">
        <p14:creationId xmlns:p14="http://schemas.microsoft.com/office/powerpoint/2010/main" val="1349025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F6D75-A58B-26B0-06E1-4DC6D421D3FD}"/>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73404233-783B-587A-D96C-5AA07C0EB0CC}"/>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a:extLst>
              <a:ext uri="{FF2B5EF4-FFF2-40B4-BE49-F238E27FC236}">
                <a16:creationId xmlns:a16="http://schemas.microsoft.com/office/drawing/2014/main" id="{D5318655-63B9-3046-6367-BA3E9095B5BB}"/>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8C36A1CC-07EF-AEED-5FAE-62EDB6AE77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A0A1201D-4BE7-1ACA-2803-65659FBAD2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grpSp>
        <p:nvGrpSpPr>
          <p:cNvPr id="5" name="Группа 4">
            <a:extLst>
              <a:ext uri="{FF2B5EF4-FFF2-40B4-BE49-F238E27FC236}">
                <a16:creationId xmlns:a16="http://schemas.microsoft.com/office/drawing/2014/main" id="{48D8F85B-7682-39E8-48D1-D78230D996FF}"/>
              </a:ext>
            </a:extLst>
          </p:cNvPr>
          <p:cNvGrpSpPr/>
          <p:nvPr/>
        </p:nvGrpSpPr>
        <p:grpSpPr>
          <a:xfrm>
            <a:off x="88490" y="1012044"/>
            <a:ext cx="12015019" cy="3845451"/>
            <a:chOff x="88490" y="1012044"/>
            <a:chExt cx="12015019" cy="3845451"/>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F365AD9-D624-17F5-7E0F-2C4C59C06157}"/>
                    </a:ext>
                  </a:extLst>
                </p:cNvPr>
                <p:cNvSpPr txBox="1"/>
                <p:nvPr/>
              </p:nvSpPr>
              <p:spPr>
                <a:xfrm>
                  <a:off x="88490" y="1012044"/>
                  <a:ext cx="12015019" cy="3170099"/>
                </a:xfrm>
                <a:prstGeom prst="rect">
                  <a:avLst/>
                </a:prstGeom>
                <a:noFill/>
              </p:spPr>
              <p:txBody>
                <a:bodyPr wrap="square" rtlCol="0">
                  <a:spAutoFit/>
                </a:bodyPr>
                <a:lstStyle/>
                <a:p>
                  <a:pPr algn="ctr"/>
                  <a:r>
                    <a:rPr lang="ru-RU" sz="3600" b="0" dirty="0">
                      <a:latin typeface="Calibri" panose="020F0502020204030204" pitchFamily="34" charset="0"/>
                      <a:ea typeface="Calibri" panose="020F0502020204030204" pitchFamily="34" charset="0"/>
                      <a:cs typeface="Calibri" panose="020F0502020204030204" pitchFamily="34" charset="0"/>
                    </a:rPr>
                    <a:t>Ответы</a:t>
                  </a:r>
                </a:p>
                <a:p>
                  <a:pPr algn="ctr"/>
                  <a:endParaRPr lang="ru-RU" sz="3600" dirty="0">
                    <a:latin typeface="Calibri" panose="020F0502020204030204" pitchFamily="34" charset="0"/>
                    <a:ea typeface="Calibri" panose="020F0502020204030204" pitchFamily="34" charset="0"/>
                    <a:cs typeface="Calibri" panose="020F0502020204030204" pitchFamily="34" charset="0"/>
                  </a:endParaRPr>
                </a:p>
                <a:p>
                  <a:r>
                    <a:rPr lang="ru-RU" sz="3200" dirty="0">
                      <a:latin typeface="Calibri" panose="020F0502020204030204" pitchFamily="34" charset="0"/>
                      <a:ea typeface="Calibri" panose="020F0502020204030204" pitchFamily="34" charset="0"/>
                      <a:cs typeface="Calibri" panose="020F0502020204030204" pitchFamily="34" charset="0"/>
                    </a:rPr>
                    <a:t>Молекулярная формула - </a:t>
                  </a:r>
                  <a14:m>
                    <m:oMath xmlns:m="http://schemas.openxmlformats.org/officeDocument/2006/math">
                      <m:r>
                        <m:rPr>
                          <m:sty m:val="p"/>
                        </m:rPr>
                        <a:rPr lang="en-US" sz="3200" b="0" i="0" smtClean="0">
                          <a:latin typeface="Cambria Math" panose="02040503050406030204" pitchFamily="18" charset="0"/>
                          <a:ea typeface="Calibri" panose="020F0502020204030204" pitchFamily="34" charset="0"/>
                          <a:cs typeface="Calibri" panose="020F0502020204030204" pitchFamily="34" charset="0"/>
                        </a:rPr>
                        <m:t>C</m:t>
                      </m:r>
                      <m:r>
                        <a:rPr lang="en-US" sz="3200" b="0" i="0" baseline="-25000" smtClean="0">
                          <a:latin typeface="Cambria Math" panose="02040503050406030204" pitchFamily="18" charset="0"/>
                          <a:ea typeface="Calibri" panose="020F0502020204030204" pitchFamily="34" charset="0"/>
                          <a:cs typeface="Calibri" panose="020F0502020204030204" pitchFamily="34" charset="0"/>
                        </a:rPr>
                        <m:t>5</m:t>
                      </m:r>
                      <m:r>
                        <m:rPr>
                          <m:sty m:val="p"/>
                        </m:rPr>
                        <a:rPr lang="en-US" sz="3200" b="0" i="0" smtClean="0">
                          <a:latin typeface="Cambria Math" panose="02040503050406030204" pitchFamily="18" charset="0"/>
                          <a:ea typeface="Calibri" panose="020F0502020204030204" pitchFamily="34" charset="0"/>
                          <a:cs typeface="Calibri" panose="020F0502020204030204" pitchFamily="34" charset="0"/>
                        </a:rPr>
                        <m:t>H</m:t>
                      </m:r>
                      <m:r>
                        <a:rPr lang="en-US" sz="3200" b="0" i="0" baseline="-25000" smtClean="0">
                          <a:latin typeface="Cambria Math" panose="02040503050406030204" pitchFamily="18" charset="0"/>
                          <a:ea typeface="Calibri" panose="020F0502020204030204" pitchFamily="34" charset="0"/>
                          <a:cs typeface="Calibri" panose="020F0502020204030204" pitchFamily="34" charset="0"/>
                        </a:rPr>
                        <m:t>8</m:t>
                      </m:r>
                      <m:r>
                        <m:rPr>
                          <m:sty m:val="p"/>
                        </m:rPr>
                        <a:rPr lang="en-US" sz="3200" b="0" i="0" smtClean="0">
                          <a:latin typeface="Cambria Math" panose="02040503050406030204" pitchFamily="18" charset="0"/>
                          <a:ea typeface="Calibri" panose="020F0502020204030204" pitchFamily="34" charset="0"/>
                          <a:cs typeface="Calibri" panose="020F0502020204030204" pitchFamily="34" charset="0"/>
                        </a:rPr>
                        <m:t>O</m:t>
                      </m:r>
                      <m:r>
                        <a:rPr lang="en-US" sz="3200" b="0" i="0" baseline="-25000" smtClean="0">
                          <a:latin typeface="Cambria Math" panose="02040503050406030204" pitchFamily="18" charset="0"/>
                          <a:ea typeface="Calibri" panose="020F0502020204030204" pitchFamily="34" charset="0"/>
                          <a:cs typeface="Calibri" panose="020F0502020204030204" pitchFamily="34" charset="0"/>
                        </a:rPr>
                        <m:t>4</m:t>
                      </m:r>
                    </m:oMath>
                  </a14:m>
                  <a:endParaRPr lang="ru-RU" sz="3200" baseline="-25000" dirty="0">
                    <a:latin typeface="Calibri" panose="020F0502020204030204" pitchFamily="34" charset="0"/>
                    <a:ea typeface="Calibri" panose="020F0502020204030204" pitchFamily="34" charset="0"/>
                    <a:cs typeface="Calibri" panose="020F0502020204030204" pitchFamily="34" charset="0"/>
                  </a:endParaRPr>
                </a:p>
                <a:p>
                  <a:endParaRPr lang="ru-RU" sz="3200" dirty="0">
                    <a:latin typeface="Calibri" panose="020F0502020204030204" pitchFamily="34" charset="0"/>
                    <a:ea typeface="Calibri" panose="020F0502020204030204" pitchFamily="34" charset="0"/>
                    <a:cs typeface="Calibri" panose="020F0502020204030204" pitchFamily="34" charset="0"/>
                  </a:endParaRPr>
                </a:p>
                <a:p>
                  <a:endParaRPr lang="ru-RU" sz="3200" dirty="0">
                    <a:latin typeface="Calibri" panose="020F0502020204030204" pitchFamily="34" charset="0"/>
                    <a:ea typeface="Calibri" panose="020F0502020204030204" pitchFamily="34" charset="0"/>
                    <a:cs typeface="Calibri" panose="020F0502020204030204" pitchFamily="34" charset="0"/>
                  </a:endParaRPr>
                </a:p>
                <a:p>
                  <a:r>
                    <a:rPr lang="ru-RU" sz="3200" dirty="0">
                      <a:latin typeface="Calibri" panose="020F0502020204030204" pitchFamily="34" charset="0"/>
                      <a:ea typeface="Calibri" panose="020F0502020204030204" pitchFamily="34" charset="0"/>
                      <a:cs typeface="Calibri" panose="020F0502020204030204" pitchFamily="34" charset="0"/>
                    </a:rPr>
                    <a:t>Структурная формула - </a:t>
                  </a:r>
                </a:p>
              </p:txBody>
            </p:sp>
          </mc:Choice>
          <mc:Fallback xmlns="">
            <p:sp>
              <p:nvSpPr>
                <p:cNvPr id="4" name="TextBox 3">
                  <a:extLst>
                    <a:ext uri="{FF2B5EF4-FFF2-40B4-BE49-F238E27FC236}">
                      <a16:creationId xmlns:a16="http://schemas.microsoft.com/office/drawing/2014/main" id="{1F365AD9-D624-17F5-7E0F-2C4C59C06157}"/>
                    </a:ext>
                  </a:extLst>
                </p:cNvPr>
                <p:cNvSpPr txBox="1">
                  <a:spLocks noRot="1" noChangeAspect="1" noMove="1" noResize="1" noEditPoints="1" noAdjustHandles="1" noChangeArrowheads="1" noChangeShapeType="1" noTextEdit="1"/>
                </p:cNvSpPr>
                <p:nvPr/>
              </p:nvSpPr>
              <p:spPr>
                <a:xfrm>
                  <a:off x="88490" y="1012044"/>
                  <a:ext cx="12015019" cy="3170099"/>
                </a:xfrm>
                <a:prstGeom prst="rect">
                  <a:avLst/>
                </a:prstGeom>
                <a:blipFill>
                  <a:blip r:embed="rId4"/>
                  <a:stretch>
                    <a:fillRect l="-1320" t="-2885" b="-5385"/>
                  </a:stretch>
                </a:blipFill>
              </p:spPr>
              <p:txBody>
                <a:bodyPr/>
                <a:lstStyle/>
                <a:p>
                  <a:r>
                    <a:rPr lang="ru-RU">
                      <a:noFill/>
                    </a:rPr>
                    <a:t> </a:t>
                  </a:r>
                </a:p>
              </p:txBody>
            </p:sp>
          </mc:Fallback>
        </mc:AlternateContent>
        <p:pic>
          <p:nvPicPr>
            <p:cNvPr id="3" name="Рисунок 2">
              <a:extLst>
                <a:ext uri="{FF2B5EF4-FFF2-40B4-BE49-F238E27FC236}">
                  <a16:creationId xmlns:a16="http://schemas.microsoft.com/office/drawing/2014/main" id="{E84E28CB-C604-4DA9-88C8-DB573D05CC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1309" y="3106993"/>
              <a:ext cx="4899771" cy="1750502"/>
            </a:xfrm>
            <a:prstGeom prst="rect">
              <a:avLst/>
            </a:prstGeom>
          </p:spPr>
        </p:pic>
      </p:grpSp>
    </p:spTree>
    <p:extLst>
      <p:ext uri="{BB962C8B-B14F-4D97-AF65-F5344CB8AC3E}">
        <p14:creationId xmlns:p14="http://schemas.microsoft.com/office/powerpoint/2010/main" val="2321974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19FAE-A96B-CFFD-8A9A-A838BE1FABE1}"/>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8E7D9FDC-3A5A-6A66-AF2D-214DF3642C06}"/>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a:extLst>
              <a:ext uri="{FF2B5EF4-FFF2-40B4-BE49-F238E27FC236}">
                <a16:creationId xmlns:a16="http://schemas.microsoft.com/office/drawing/2014/main" id="{53217E14-4FFF-E2E6-EB90-A66D26682880}"/>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A99F8BDE-2E75-2EC2-CFAA-2137D0CDF2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BDE6A339-AF2A-9BA2-6C33-849CE04FE9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sp>
        <p:nvSpPr>
          <p:cNvPr id="4" name="TextBox 3">
            <a:extLst>
              <a:ext uri="{FF2B5EF4-FFF2-40B4-BE49-F238E27FC236}">
                <a16:creationId xmlns:a16="http://schemas.microsoft.com/office/drawing/2014/main" id="{A597A855-0CBC-5C41-9837-63CACF66E4A2}"/>
              </a:ext>
            </a:extLst>
          </p:cNvPr>
          <p:cNvSpPr txBox="1"/>
          <p:nvPr/>
        </p:nvSpPr>
        <p:spPr>
          <a:xfrm>
            <a:off x="88490" y="1012044"/>
            <a:ext cx="12015019" cy="646331"/>
          </a:xfrm>
          <a:prstGeom prst="rect">
            <a:avLst/>
          </a:prstGeom>
          <a:noFill/>
        </p:spPr>
        <p:txBody>
          <a:bodyPr wrap="square" rtlCol="0">
            <a:spAutoFit/>
          </a:bodyPr>
          <a:lstStyle/>
          <a:p>
            <a:r>
              <a:rPr lang="ru-RU" sz="3600" b="0" dirty="0">
                <a:latin typeface="Calibri" panose="020F0502020204030204" pitchFamily="34" charset="0"/>
                <a:ea typeface="Calibri" panose="020F0502020204030204" pitchFamily="34" charset="0"/>
                <a:cs typeface="Calibri" panose="020F0502020204030204" pitchFamily="34" charset="0"/>
              </a:rPr>
              <a:t>Уравнение реакции:</a:t>
            </a:r>
            <a:endParaRPr lang="en-US" sz="3600" b="0" dirty="0">
              <a:latin typeface="Calibri" panose="020F0502020204030204" pitchFamily="34" charset="0"/>
              <a:ea typeface="Calibri" panose="020F0502020204030204" pitchFamily="34" charset="0"/>
              <a:cs typeface="Calibri" panose="020F0502020204030204" pitchFamily="34" charset="0"/>
            </a:endParaRPr>
          </a:p>
        </p:txBody>
      </p:sp>
      <p:pic>
        <p:nvPicPr>
          <p:cNvPr id="3" name="Рисунок 2">
            <a:extLst>
              <a:ext uri="{FF2B5EF4-FFF2-40B4-BE49-F238E27FC236}">
                <a16:creationId xmlns:a16="http://schemas.microsoft.com/office/drawing/2014/main" id="{51BC7BF5-B6C3-D095-A0C6-6D496728F1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94" y="2814757"/>
            <a:ext cx="11984809" cy="1228485"/>
          </a:xfrm>
          <a:prstGeom prst="rect">
            <a:avLst/>
          </a:prstGeom>
        </p:spPr>
      </p:pic>
    </p:spTree>
    <p:extLst>
      <p:ext uri="{BB962C8B-B14F-4D97-AF65-F5344CB8AC3E}">
        <p14:creationId xmlns:p14="http://schemas.microsoft.com/office/powerpoint/2010/main" val="1466177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F69F9-77D1-564C-DCE6-576A5674D4D4}"/>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5724A9C6-8786-5395-1BC2-1622D461BD49}"/>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a:extLst>
              <a:ext uri="{FF2B5EF4-FFF2-40B4-BE49-F238E27FC236}">
                <a16:creationId xmlns:a16="http://schemas.microsoft.com/office/drawing/2014/main" id="{F969DD5D-2ABE-26C1-19DF-9EBE020923CB}"/>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A8BF73C2-7B78-7445-6B4C-CACAE5F7A5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2FF521D9-96C0-F4BB-7EF1-41B208BFF4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pic>
        <p:nvPicPr>
          <p:cNvPr id="1026" name="Picture 2">
            <a:extLst>
              <a:ext uri="{FF2B5EF4-FFF2-40B4-BE49-F238E27FC236}">
                <a16:creationId xmlns:a16="http://schemas.microsoft.com/office/drawing/2014/main" id="{ADEF8208-7090-5322-72F2-94FB7FA566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999" y="1922254"/>
            <a:ext cx="11825651" cy="4064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9977C1F-B430-28A6-69F2-C87ABE033345}"/>
              </a:ext>
            </a:extLst>
          </p:cNvPr>
          <p:cNvSpPr txBox="1"/>
          <p:nvPr/>
        </p:nvSpPr>
        <p:spPr>
          <a:xfrm>
            <a:off x="-88900" y="128104"/>
            <a:ext cx="319499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Задача 33 (пример 5)</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3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7938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8C55E-66D9-2F28-4A88-900441BD4345}"/>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61FB5AF0-CF11-63F1-7416-48C848AF4B4E}"/>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Прямоугольный треугольник 21">
            <a:extLst>
              <a:ext uri="{FF2B5EF4-FFF2-40B4-BE49-F238E27FC236}">
                <a16:creationId xmlns:a16="http://schemas.microsoft.com/office/drawing/2014/main" id="{3F4765D6-7EB9-9F58-9CD6-F96A3AD9FF95}"/>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8" name="Рисунок 17">
            <a:extLst>
              <a:ext uri="{FF2B5EF4-FFF2-40B4-BE49-F238E27FC236}">
                <a16:creationId xmlns:a16="http://schemas.microsoft.com/office/drawing/2014/main" id="{E49AA2C8-D137-73F5-A73E-2065E85E38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BF035FFE-3802-22AC-88F5-81DC709599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sp>
        <p:nvSpPr>
          <p:cNvPr id="4" name="TextBox 3">
            <a:extLst>
              <a:ext uri="{FF2B5EF4-FFF2-40B4-BE49-F238E27FC236}">
                <a16:creationId xmlns:a16="http://schemas.microsoft.com/office/drawing/2014/main" id="{5B70BFE2-F329-F982-CCCA-4C8C1BC43D5E}"/>
              </a:ext>
            </a:extLst>
          </p:cNvPr>
          <p:cNvSpPr txBox="1"/>
          <p:nvPr/>
        </p:nvSpPr>
        <p:spPr>
          <a:xfrm>
            <a:off x="68826" y="1828800"/>
            <a:ext cx="120150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Рисунок 2">
            <a:extLst>
              <a:ext uri="{FF2B5EF4-FFF2-40B4-BE49-F238E27FC236}">
                <a16:creationId xmlns:a16="http://schemas.microsoft.com/office/drawing/2014/main" id="{219E5125-3CBB-F80A-20BC-D9C271DC9D91}"/>
              </a:ext>
            </a:extLst>
          </p:cNvPr>
          <p:cNvPicPr>
            <a:picLocks noChangeAspect="1"/>
          </p:cNvPicPr>
          <p:nvPr/>
        </p:nvPicPr>
        <p:blipFill>
          <a:blip r:embed="rId4"/>
          <a:stretch>
            <a:fillRect/>
          </a:stretch>
        </p:blipFill>
        <p:spPr>
          <a:xfrm>
            <a:off x="749301" y="890701"/>
            <a:ext cx="9131300" cy="5777492"/>
          </a:xfrm>
          <a:prstGeom prst="rect">
            <a:avLst/>
          </a:prstGeom>
        </p:spPr>
      </p:pic>
    </p:spTree>
    <p:extLst>
      <p:ext uri="{BB962C8B-B14F-4D97-AF65-F5344CB8AC3E}">
        <p14:creationId xmlns:p14="http://schemas.microsoft.com/office/powerpoint/2010/main" val="2936325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7569F-C48A-73C9-C0A0-A0506C2F12E3}"/>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32AA030E-E647-E135-88D1-134F6FCDE932}"/>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Прямоугольный треугольник 21">
            <a:extLst>
              <a:ext uri="{FF2B5EF4-FFF2-40B4-BE49-F238E27FC236}">
                <a16:creationId xmlns:a16="http://schemas.microsoft.com/office/drawing/2014/main" id="{1F0C6B75-54D4-F038-DDA7-B5A7FCC8FAFD}"/>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8" name="Рисунок 17">
            <a:extLst>
              <a:ext uri="{FF2B5EF4-FFF2-40B4-BE49-F238E27FC236}">
                <a16:creationId xmlns:a16="http://schemas.microsoft.com/office/drawing/2014/main" id="{0335869D-3F09-C8DC-3864-2C139A718A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AB4E0A4A-159D-D8F0-8570-C73BA741B6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sp>
        <p:nvSpPr>
          <p:cNvPr id="4" name="TextBox 3">
            <a:extLst>
              <a:ext uri="{FF2B5EF4-FFF2-40B4-BE49-F238E27FC236}">
                <a16:creationId xmlns:a16="http://schemas.microsoft.com/office/drawing/2014/main" id="{AE611343-D4EC-6493-29A3-C5C13628330B}"/>
              </a:ext>
            </a:extLst>
          </p:cNvPr>
          <p:cNvSpPr txBox="1"/>
          <p:nvPr/>
        </p:nvSpPr>
        <p:spPr>
          <a:xfrm>
            <a:off x="68826" y="1828800"/>
            <a:ext cx="120150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Рисунок 2">
            <a:extLst>
              <a:ext uri="{FF2B5EF4-FFF2-40B4-BE49-F238E27FC236}">
                <a16:creationId xmlns:a16="http://schemas.microsoft.com/office/drawing/2014/main" id="{B82E5C9B-5705-83D1-7C4D-B083B71465F1}"/>
              </a:ext>
            </a:extLst>
          </p:cNvPr>
          <p:cNvPicPr>
            <a:picLocks noChangeAspect="1"/>
          </p:cNvPicPr>
          <p:nvPr/>
        </p:nvPicPr>
        <p:blipFill>
          <a:blip r:embed="rId4"/>
          <a:stretch>
            <a:fillRect/>
          </a:stretch>
        </p:blipFill>
        <p:spPr>
          <a:xfrm>
            <a:off x="1117600" y="890702"/>
            <a:ext cx="10312400" cy="5637098"/>
          </a:xfrm>
          <a:prstGeom prst="rect">
            <a:avLst/>
          </a:prstGeom>
        </p:spPr>
      </p:pic>
    </p:spTree>
    <p:extLst>
      <p:ext uri="{BB962C8B-B14F-4D97-AF65-F5344CB8AC3E}">
        <p14:creationId xmlns:p14="http://schemas.microsoft.com/office/powerpoint/2010/main" val="1491253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DF651-BAD4-B758-1C73-49EBA161E92C}"/>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AD1D52A4-836E-36CD-C308-C76AACC9B44B}"/>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Прямоугольный треугольник 21">
            <a:extLst>
              <a:ext uri="{FF2B5EF4-FFF2-40B4-BE49-F238E27FC236}">
                <a16:creationId xmlns:a16="http://schemas.microsoft.com/office/drawing/2014/main" id="{3725EAE9-ACE5-B657-6A35-6948F15F7935}"/>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8" name="Рисунок 17">
            <a:extLst>
              <a:ext uri="{FF2B5EF4-FFF2-40B4-BE49-F238E27FC236}">
                <a16:creationId xmlns:a16="http://schemas.microsoft.com/office/drawing/2014/main" id="{8BAF6299-FAE5-ECF1-F47A-90107E740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87AAF508-1088-D72C-B4D1-4E8F4AC7CC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sp>
        <p:nvSpPr>
          <p:cNvPr id="4" name="TextBox 3">
            <a:extLst>
              <a:ext uri="{FF2B5EF4-FFF2-40B4-BE49-F238E27FC236}">
                <a16:creationId xmlns:a16="http://schemas.microsoft.com/office/drawing/2014/main" id="{FF94F3B1-1425-66CF-1CC4-764BF5E2E240}"/>
              </a:ext>
            </a:extLst>
          </p:cNvPr>
          <p:cNvSpPr txBox="1"/>
          <p:nvPr/>
        </p:nvSpPr>
        <p:spPr>
          <a:xfrm>
            <a:off x="68826" y="1828800"/>
            <a:ext cx="120150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Рисунок 2">
            <a:extLst>
              <a:ext uri="{FF2B5EF4-FFF2-40B4-BE49-F238E27FC236}">
                <a16:creationId xmlns:a16="http://schemas.microsoft.com/office/drawing/2014/main" id="{EDC2A34E-BBE0-405D-3353-C252352BC925}"/>
              </a:ext>
            </a:extLst>
          </p:cNvPr>
          <p:cNvPicPr>
            <a:picLocks noChangeAspect="1"/>
          </p:cNvPicPr>
          <p:nvPr/>
        </p:nvPicPr>
        <p:blipFill>
          <a:blip r:embed="rId4"/>
          <a:stretch>
            <a:fillRect/>
          </a:stretch>
        </p:blipFill>
        <p:spPr>
          <a:xfrm>
            <a:off x="990600" y="1143000"/>
            <a:ext cx="10185400" cy="5525194"/>
          </a:xfrm>
          <a:prstGeom prst="rect">
            <a:avLst/>
          </a:prstGeom>
        </p:spPr>
      </p:pic>
    </p:spTree>
    <p:extLst>
      <p:ext uri="{BB962C8B-B14F-4D97-AF65-F5344CB8AC3E}">
        <p14:creationId xmlns:p14="http://schemas.microsoft.com/office/powerpoint/2010/main" val="357087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44A44-2423-92BC-BBD2-415C3F39399F}"/>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33F85BA2-B671-0152-4893-CC0C50398DA6}"/>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Прямоугольный треугольник 21">
            <a:extLst>
              <a:ext uri="{FF2B5EF4-FFF2-40B4-BE49-F238E27FC236}">
                <a16:creationId xmlns:a16="http://schemas.microsoft.com/office/drawing/2014/main" id="{1C3E9CAB-0F38-657E-7F31-72D92CD5CC02}"/>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8" name="Рисунок 17">
            <a:extLst>
              <a:ext uri="{FF2B5EF4-FFF2-40B4-BE49-F238E27FC236}">
                <a16:creationId xmlns:a16="http://schemas.microsoft.com/office/drawing/2014/main" id="{56C1D0C3-CDE9-689B-F612-333CC6FEBA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9E894CF0-A28B-FED5-8305-0DD3714B49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sp>
        <p:nvSpPr>
          <p:cNvPr id="4" name="TextBox 3">
            <a:extLst>
              <a:ext uri="{FF2B5EF4-FFF2-40B4-BE49-F238E27FC236}">
                <a16:creationId xmlns:a16="http://schemas.microsoft.com/office/drawing/2014/main" id="{B406491A-1474-8846-A687-BFB0C1198D5E}"/>
              </a:ext>
            </a:extLst>
          </p:cNvPr>
          <p:cNvSpPr txBox="1"/>
          <p:nvPr/>
        </p:nvSpPr>
        <p:spPr>
          <a:xfrm>
            <a:off x="68826" y="1828800"/>
            <a:ext cx="120150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Рисунок 2">
            <a:extLst>
              <a:ext uri="{FF2B5EF4-FFF2-40B4-BE49-F238E27FC236}">
                <a16:creationId xmlns:a16="http://schemas.microsoft.com/office/drawing/2014/main" id="{196286E2-8C5C-767A-6ECB-98053F19097B}"/>
              </a:ext>
            </a:extLst>
          </p:cNvPr>
          <p:cNvPicPr>
            <a:picLocks noChangeAspect="1"/>
          </p:cNvPicPr>
          <p:nvPr/>
        </p:nvPicPr>
        <p:blipFill>
          <a:blip r:embed="rId4"/>
          <a:stretch>
            <a:fillRect/>
          </a:stretch>
        </p:blipFill>
        <p:spPr>
          <a:xfrm>
            <a:off x="368301" y="890701"/>
            <a:ext cx="10350500" cy="5777493"/>
          </a:xfrm>
          <a:prstGeom prst="rect">
            <a:avLst/>
          </a:prstGeom>
        </p:spPr>
      </p:pic>
    </p:spTree>
    <p:extLst>
      <p:ext uri="{BB962C8B-B14F-4D97-AF65-F5344CB8AC3E}">
        <p14:creationId xmlns:p14="http://schemas.microsoft.com/office/powerpoint/2010/main" val="3113949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F173A-146B-A83A-8FA7-0DC81902138E}"/>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D2A96C23-3325-60A1-E1F1-79BBBCE0D196}"/>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Прямоугольный треугольник 21">
            <a:extLst>
              <a:ext uri="{FF2B5EF4-FFF2-40B4-BE49-F238E27FC236}">
                <a16:creationId xmlns:a16="http://schemas.microsoft.com/office/drawing/2014/main" id="{AA916257-4B7A-D7B0-FFD6-3CA38402D6F4}"/>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8" name="Рисунок 17">
            <a:extLst>
              <a:ext uri="{FF2B5EF4-FFF2-40B4-BE49-F238E27FC236}">
                <a16:creationId xmlns:a16="http://schemas.microsoft.com/office/drawing/2014/main" id="{CB8B5B38-DE71-24B1-55D1-6BB0AEFB6E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2B263B08-CF56-07FD-F93C-E0EC690233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sp>
        <p:nvSpPr>
          <p:cNvPr id="4" name="TextBox 3">
            <a:extLst>
              <a:ext uri="{FF2B5EF4-FFF2-40B4-BE49-F238E27FC236}">
                <a16:creationId xmlns:a16="http://schemas.microsoft.com/office/drawing/2014/main" id="{9622E0E3-F40F-9BEE-8F92-8F25A8F2E6F0}"/>
              </a:ext>
            </a:extLst>
          </p:cNvPr>
          <p:cNvSpPr txBox="1"/>
          <p:nvPr/>
        </p:nvSpPr>
        <p:spPr>
          <a:xfrm>
            <a:off x="68826" y="1828800"/>
            <a:ext cx="120150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Рисунок 2">
            <a:extLst>
              <a:ext uri="{FF2B5EF4-FFF2-40B4-BE49-F238E27FC236}">
                <a16:creationId xmlns:a16="http://schemas.microsoft.com/office/drawing/2014/main" id="{C31532A6-FE7D-AB93-FCE6-9F2E5E7A22A5}"/>
              </a:ext>
            </a:extLst>
          </p:cNvPr>
          <p:cNvPicPr>
            <a:picLocks noChangeAspect="1"/>
          </p:cNvPicPr>
          <p:nvPr/>
        </p:nvPicPr>
        <p:blipFill>
          <a:blip r:embed="rId4"/>
          <a:stretch>
            <a:fillRect/>
          </a:stretch>
        </p:blipFill>
        <p:spPr>
          <a:xfrm>
            <a:off x="393700" y="890700"/>
            <a:ext cx="11192701" cy="6233999"/>
          </a:xfrm>
          <a:prstGeom prst="rect">
            <a:avLst/>
          </a:prstGeom>
        </p:spPr>
      </p:pic>
      <p:sp>
        <p:nvSpPr>
          <p:cNvPr id="5" name="TextBox 4">
            <a:extLst>
              <a:ext uri="{FF2B5EF4-FFF2-40B4-BE49-F238E27FC236}">
                <a16:creationId xmlns:a16="http://schemas.microsoft.com/office/drawing/2014/main" id="{02D701BD-EE0D-9C6F-36FF-F43FA6EFEA62}"/>
              </a:ext>
            </a:extLst>
          </p:cNvPr>
          <p:cNvSpPr txBox="1"/>
          <p:nvPr/>
        </p:nvSpPr>
        <p:spPr>
          <a:xfrm>
            <a:off x="-88900" y="128104"/>
            <a:ext cx="319499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Задача 33 (пример </a:t>
            </a:r>
            <a:r>
              <a:rPr lang="ru-RU" sz="3200" dirty="0">
                <a:solidFill>
                  <a:prstClr val="black"/>
                </a:solidFill>
                <a:latin typeface="Calibri" panose="020F0502020204030204" pitchFamily="34" charset="0"/>
                <a:ea typeface="Calibri" panose="020F0502020204030204" pitchFamily="34" charset="0"/>
                <a:cs typeface="Calibri" panose="020F0502020204030204" pitchFamily="34" charset="0"/>
              </a:rPr>
              <a:t>6</a:t>
            </a:r>
            <a:r>
              <a:rPr kumimoji="0" lang="ru-RU"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3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6328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EA07B-140A-8263-B9D1-03ABADEF7EA4}"/>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69129E79-9778-3BAE-6816-12B8D1F85DB3}"/>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Прямоугольный треугольник 21">
            <a:extLst>
              <a:ext uri="{FF2B5EF4-FFF2-40B4-BE49-F238E27FC236}">
                <a16:creationId xmlns:a16="http://schemas.microsoft.com/office/drawing/2014/main" id="{71A59D8F-A1E6-4E2A-95BE-FBD20E58A1FF}"/>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8" name="Рисунок 17">
            <a:extLst>
              <a:ext uri="{FF2B5EF4-FFF2-40B4-BE49-F238E27FC236}">
                <a16:creationId xmlns:a16="http://schemas.microsoft.com/office/drawing/2014/main" id="{8BEE1912-467B-AB1C-23EB-12C085F895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B29F0573-A9C2-BA94-2054-15B7480D6D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sp>
        <p:nvSpPr>
          <p:cNvPr id="4" name="TextBox 3">
            <a:extLst>
              <a:ext uri="{FF2B5EF4-FFF2-40B4-BE49-F238E27FC236}">
                <a16:creationId xmlns:a16="http://schemas.microsoft.com/office/drawing/2014/main" id="{04F2CA24-E28E-BB28-BAEB-E15E48EA481E}"/>
              </a:ext>
            </a:extLst>
          </p:cNvPr>
          <p:cNvSpPr txBox="1"/>
          <p:nvPr/>
        </p:nvSpPr>
        <p:spPr>
          <a:xfrm>
            <a:off x="68826" y="1828800"/>
            <a:ext cx="120150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Рисунок 2">
            <a:extLst>
              <a:ext uri="{FF2B5EF4-FFF2-40B4-BE49-F238E27FC236}">
                <a16:creationId xmlns:a16="http://schemas.microsoft.com/office/drawing/2014/main" id="{55D026F2-C8B3-FC1D-89FF-79DE307FE4FE}"/>
              </a:ext>
            </a:extLst>
          </p:cNvPr>
          <p:cNvPicPr>
            <a:picLocks noChangeAspect="1"/>
          </p:cNvPicPr>
          <p:nvPr/>
        </p:nvPicPr>
        <p:blipFill>
          <a:blip r:embed="rId4"/>
          <a:stretch>
            <a:fillRect/>
          </a:stretch>
        </p:blipFill>
        <p:spPr>
          <a:xfrm>
            <a:off x="1168400" y="890701"/>
            <a:ext cx="9613900" cy="5967299"/>
          </a:xfrm>
          <a:prstGeom prst="rect">
            <a:avLst/>
          </a:prstGeom>
        </p:spPr>
      </p:pic>
    </p:spTree>
    <p:extLst>
      <p:ext uri="{BB962C8B-B14F-4D97-AF65-F5344CB8AC3E}">
        <p14:creationId xmlns:p14="http://schemas.microsoft.com/office/powerpoint/2010/main" val="2689398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21A1D-40F6-5CD5-DF12-AE6BACC201F5}"/>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DB7DF8D5-F248-A438-407F-9CF4AE0D0C42}"/>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Прямоугольный треугольник 21">
            <a:extLst>
              <a:ext uri="{FF2B5EF4-FFF2-40B4-BE49-F238E27FC236}">
                <a16:creationId xmlns:a16="http://schemas.microsoft.com/office/drawing/2014/main" id="{D25EA861-4A13-F29A-CFF2-7A7393B19607}"/>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8" name="Рисунок 17">
            <a:extLst>
              <a:ext uri="{FF2B5EF4-FFF2-40B4-BE49-F238E27FC236}">
                <a16:creationId xmlns:a16="http://schemas.microsoft.com/office/drawing/2014/main" id="{E214311F-B74D-099F-5C0F-B7388E25F3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154D8FFB-8109-AB10-8452-8D045119CE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sp>
        <p:nvSpPr>
          <p:cNvPr id="4" name="TextBox 3">
            <a:extLst>
              <a:ext uri="{FF2B5EF4-FFF2-40B4-BE49-F238E27FC236}">
                <a16:creationId xmlns:a16="http://schemas.microsoft.com/office/drawing/2014/main" id="{008D5A5F-526D-BF96-221B-4EE460F14DBB}"/>
              </a:ext>
            </a:extLst>
          </p:cNvPr>
          <p:cNvSpPr txBox="1"/>
          <p:nvPr/>
        </p:nvSpPr>
        <p:spPr>
          <a:xfrm>
            <a:off x="68826" y="1828800"/>
            <a:ext cx="120150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Рисунок 2">
            <a:extLst>
              <a:ext uri="{FF2B5EF4-FFF2-40B4-BE49-F238E27FC236}">
                <a16:creationId xmlns:a16="http://schemas.microsoft.com/office/drawing/2014/main" id="{9E036950-4CD8-F2BB-927A-2DBCF7810BCF}"/>
              </a:ext>
            </a:extLst>
          </p:cNvPr>
          <p:cNvPicPr>
            <a:picLocks noChangeAspect="1"/>
          </p:cNvPicPr>
          <p:nvPr/>
        </p:nvPicPr>
        <p:blipFill>
          <a:blip r:embed="rId4"/>
          <a:stretch>
            <a:fillRect/>
          </a:stretch>
        </p:blipFill>
        <p:spPr>
          <a:xfrm>
            <a:off x="1168400" y="990601"/>
            <a:ext cx="10134897" cy="4933952"/>
          </a:xfrm>
          <a:prstGeom prst="rect">
            <a:avLst/>
          </a:prstGeom>
        </p:spPr>
      </p:pic>
    </p:spTree>
    <p:extLst>
      <p:ext uri="{BB962C8B-B14F-4D97-AF65-F5344CB8AC3E}">
        <p14:creationId xmlns:p14="http://schemas.microsoft.com/office/powerpoint/2010/main" val="315947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75628-94A2-4CEA-A707-D8D75D4915B5}"/>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DA2ABCAD-20E4-88E9-D5B0-D4ECA3FFF557}"/>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Прямоугольный треугольник 21">
            <a:extLst>
              <a:ext uri="{FF2B5EF4-FFF2-40B4-BE49-F238E27FC236}">
                <a16:creationId xmlns:a16="http://schemas.microsoft.com/office/drawing/2014/main" id="{CC6F5B30-6385-D586-6981-6B543B132749}"/>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8" name="Рисунок 17">
            <a:extLst>
              <a:ext uri="{FF2B5EF4-FFF2-40B4-BE49-F238E27FC236}">
                <a16:creationId xmlns:a16="http://schemas.microsoft.com/office/drawing/2014/main" id="{55B11986-887A-B70A-1879-F06538A9E6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184797ED-C9EA-3984-6392-221A37D3BB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sp>
        <p:nvSpPr>
          <p:cNvPr id="4" name="TextBox 3">
            <a:extLst>
              <a:ext uri="{FF2B5EF4-FFF2-40B4-BE49-F238E27FC236}">
                <a16:creationId xmlns:a16="http://schemas.microsoft.com/office/drawing/2014/main" id="{E19A67F9-648A-DD1E-4526-690496D44874}"/>
              </a:ext>
            </a:extLst>
          </p:cNvPr>
          <p:cNvSpPr txBox="1"/>
          <p:nvPr/>
        </p:nvSpPr>
        <p:spPr>
          <a:xfrm>
            <a:off x="68826" y="1828800"/>
            <a:ext cx="120150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Объект 5">
            <a:extLst>
              <a:ext uri="{FF2B5EF4-FFF2-40B4-BE49-F238E27FC236}">
                <a16:creationId xmlns:a16="http://schemas.microsoft.com/office/drawing/2014/main" id="{2D187F3F-477D-0C60-0873-EF2477A99FA3}"/>
              </a:ext>
            </a:extLst>
          </p:cNvPr>
          <p:cNvPicPr>
            <a:picLocks noGrp="1" noChangeAspect="1"/>
          </p:cNvPicPr>
          <p:nvPr>
            <p:ph idx="1"/>
          </p:nvPr>
        </p:nvPicPr>
        <p:blipFill>
          <a:blip r:embed="rId4"/>
          <a:stretch>
            <a:fillRect/>
          </a:stretch>
        </p:blipFill>
        <p:spPr>
          <a:xfrm>
            <a:off x="402398" y="890701"/>
            <a:ext cx="10608501" cy="3290774"/>
          </a:xfrm>
          <a:prstGeom prst="rect">
            <a:avLst/>
          </a:prstGeom>
        </p:spPr>
      </p:pic>
      <p:pic>
        <p:nvPicPr>
          <p:cNvPr id="8" name="Рисунок 7">
            <a:extLst>
              <a:ext uri="{FF2B5EF4-FFF2-40B4-BE49-F238E27FC236}">
                <a16:creationId xmlns:a16="http://schemas.microsoft.com/office/drawing/2014/main" id="{BE251F33-238A-7374-1D26-B78F581C1B07}"/>
              </a:ext>
            </a:extLst>
          </p:cNvPr>
          <p:cNvPicPr>
            <a:picLocks noChangeAspect="1"/>
          </p:cNvPicPr>
          <p:nvPr/>
        </p:nvPicPr>
        <p:blipFill>
          <a:blip r:embed="rId5"/>
          <a:stretch>
            <a:fillRect/>
          </a:stretch>
        </p:blipFill>
        <p:spPr>
          <a:xfrm>
            <a:off x="812800" y="3953204"/>
            <a:ext cx="9994900" cy="2574596"/>
          </a:xfrm>
          <a:prstGeom prst="rect">
            <a:avLst/>
          </a:prstGeom>
        </p:spPr>
      </p:pic>
    </p:spTree>
    <p:extLst>
      <p:ext uri="{BB962C8B-B14F-4D97-AF65-F5344CB8AC3E}">
        <p14:creationId xmlns:p14="http://schemas.microsoft.com/office/powerpoint/2010/main" val="4110613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1A5BF-1CCB-49BE-0667-720FC90FBFB9}"/>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72C1DACD-42D7-5A9C-3378-801F78198863}"/>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a:extLst>
              <a:ext uri="{FF2B5EF4-FFF2-40B4-BE49-F238E27FC236}">
                <a16:creationId xmlns:a16="http://schemas.microsoft.com/office/drawing/2014/main" id="{DE2BDF65-615C-1A25-7CB6-35519E95E382}"/>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9F8C3973-A4ED-9113-826C-AE28874594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2BC2A478-67C5-F654-BFDE-A7A8B2CEEB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pic>
        <p:nvPicPr>
          <p:cNvPr id="35" name="Рисунок 34">
            <a:extLst>
              <a:ext uri="{FF2B5EF4-FFF2-40B4-BE49-F238E27FC236}">
                <a16:creationId xmlns:a16="http://schemas.microsoft.com/office/drawing/2014/main" id="{AB06EB10-2F25-AD77-A39E-8D50973AD53B}"/>
              </a:ext>
            </a:extLst>
          </p:cNvPr>
          <p:cNvPicPr>
            <a:picLocks noChangeAspect="1"/>
          </p:cNvPicPr>
          <p:nvPr/>
        </p:nvPicPr>
        <p:blipFill>
          <a:blip r:embed="rId4"/>
          <a:stretch>
            <a:fillRect/>
          </a:stretch>
        </p:blipFill>
        <p:spPr>
          <a:xfrm>
            <a:off x="863600" y="979932"/>
            <a:ext cx="10388600" cy="5535168"/>
          </a:xfrm>
          <a:prstGeom prst="rect">
            <a:avLst/>
          </a:prstGeom>
        </p:spPr>
      </p:pic>
    </p:spTree>
    <p:extLst>
      <p:ext uri="{BB962C8B-B14F-4D97-AF65-F5344CB8AC3E}">
        <p14:creationId xmlns:p14="http://schemas.microsoft.com/office/powerpoint/2010/main" val="585039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3E43E-68C6-EC98-17BC-9E82AB962AB9}"/>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67C6CD0F-DEC1-4664-47AE-4DEF9203D2E2}"/>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a:extLst>
              <a:ext uri="{FF2B5EF4-FFF2-40B4-BE49-F238E27FC236}">
                <a16:creationId xmlns:a16="http://schemas.microsoft.com/office/drawing/2014/main" id="{D27B97E5-1CD0-1390-64E9-258F39FED059}"/>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EF438774-71FC-3EE4-A647-A5D0E48CA5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0365BA31-39B0-C827-CB00-603BCA5BC9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pic>
        <p:nvPicPr>
          <p:cNvPr id="3" name="Рисунок 2">
            <a:extLst>
              <a:ext uri="{FF2B5EF4-FFF2-40B4-BE49-F238E27FC236}">
                <a16:creationId xmlns:a16="http://schemas.microsoft.com/office/drawing/2014/main" id="{1A56D5B5-0B8A-9E29-7307-7C611BBA3168}"/>
              </a:ext>
            </a:extLst>
          </p:cNvPr>
          <p:cNvPicPr>
            <a:picLocks noChangeAspect="1"/>
          </p:cNvPicPr>
          <p:nvPr/>
        </p:nvPicPr>
        <p:blipFill>
          <a:blip r:embed="rId4"/>
          <a:stretch>
            <a:fillRect/>
          </a:stretch>
        </p:blipFill>
        <p:spPr>
          <a:xfrm>
            <a:off x="558800" y="1066800"/>
            <a:ext cx="11010900" cy="5435600"/>
          </a:xfrm>
          <a:prstGeom prst="rect">
            <a:avLst/>
          </a:prstGeom>
        </p:spPr>
      </p:pic>
    </p:spTree>
    <p:extLst>
      <p:ext uri="{BB962C8B-B14F-4D97-AF65-F5344CB8AC3E}">
        <p14:creationId xmlns:p14="http://schemas.microsoft.com/office/powerpoint/2010/main" val="3615741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3A612-FAC8-6258-C99C-C4F3D1158149}"/>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4E9F8D6A-4202-8A4D-AC75-260E50780307}"/>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a:extLst>
              <a:ext uri="{FF2B5EF4-FFF2-40B4-BE49-F238E27FC236}">
                <a16:creationId xmlns:a16="http://schemas.microsoft.com/office/drawing/2014/main" id="{B84B5A5C-0C38-CE40-7F27-3241502CADBD}"/>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5B2AC7D8-26BD-2BD0-2E13-F98827F902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0B2F596E-37D2-0997-D839-863628E4A1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sp>
        <p:nvSpPr>
          <p:cNvPr id="3" name="TextBox 2">
            <a:extLst>
              <a:ext uri="{FF2B5EF4-FFF2-40B4-BE49-F238E27FC236}">
                <a16:creationId xmlns:a16="http://schemas.microsoft.com/office/drawing/2014/main" id="{48E4A154-B596-D197-9DC8-D2E4AD5BC98F}"/>
              </a:ext>
            </a:extLst>
          </p:cNvPr>
          <p:cNvSpPr txBox="1"/>
          <p:nvPr/>
        </p:nvSpPr>
        <p:spPr>
          <a:xfrm>
            <a:off x="783399" y="1104900"/>
            <a:ext cx="10608501"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600" b="0" i="0" u="none" strike="noStrike" kern="1200" cap="none" spc="0" normalizeH="0" baseline="0" noProof="0" dirty="0">
                <a:ln>
                  <a:noFill/>
                </a:ln>
                <a:solidFill>
                  <a:srgbClr val="4472C4">
                    <a:lumMod val="50000"/>
                  </a:srgbClr>
                </a:solidFill>
                <a:effectLst/>
                <a:uLnTx/>
                <a:uFillTx/>
                <a:latin typeface="Calibri"/>
                <a:ea typeface="+mn-ea"/>
                <a:cs typeface="+mn-cs"/>
              </a:rPr>
              <a:t>Система оценки достижений планируемых предметных результатов освоения учебного предмета «Химия»</a:t>
            </a:r>
          </a:p>
        </p:txBody>
      </p:sp>
      <p:pic>
        <p:nvPicPr>
          <p:cNvPr id="5" name="Рисунок 4">
            <a:extLst>
              <a:ext uri="{FF2B5EF4-FFF2-40B4-BE49-F238E27FC236}">
                <a16:creationId xmlns:a16="http://schemas.microsoft.com/office/drawing/2014/main" id="{9B47470F-3564-4641-D6DB-0A314F5040B2}"/>
              </a:ext>
            </a:extLst>
          </p:cNvPr>
          <p:cNvPicPr>
            <a:picLocks noChangeAspect="1"/>
          </p:cNvPicPr>
          <p:nvPr/>
        </p:nvPicPr>
        <p:blipFill>
          <a:blip r:embed="rId4"/>
          <a:stretch>
            <a:fillRect/>
          </a:stretch>
        </p:blipFill>
        <p:spPr>
          <a:xfrm>
            <a:off x="2819400" y="3073425"/>
            <a:ext cx="6553200" cy="2851128"/>
          </a:xfrm>
          <a:prstGeom prst="rect">
            <a:avLst/>
          </a:prstGeom>
        </p:spPr>
      </p:pic>
    </p:spTree>
    <p:extLst>
      <p:ext uri="{BB962C8B-B14F-4D97-AF65-F5344CB8AC3E}">
        <p14:creationId xmlns:p14="http://schemas.microsoft.com/office/powerpoint/2010/main" val="612138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90E53-EC1C-9487-98A3-7AFCFCE8035B}"/>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CD6D77B8-71A2-4A53-543E-7D7661412FCF}"/>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a:extLst>
              <a:ext uri="{FF2B5EF4-FFF2-40B4-BE49-F238E27FC236}">
                <a16:creationId xmlns:a16="http://schemas.microsoft.com/office/drawing/2014/main" id="{01E2B19C-9C64-FFA1-C9FD-14120B066090}"/>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F745A2A3-6003-3AC3-EE74-3ECB193512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BF810D83-04CE-B930-6E95-F45B57C34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sp>
        <p:nvSpPr>
          <p:cNvPr id="3" name="TextBox 2">
            <a:extLst>
              <a:ext uri="{FF2B5EF4-FFF2-40B4-BE49-F238E27FC236}">
                <a16:creationId xmlns:a16="http://schemas.microsoft.com/office/drawing/2014/main" id="{23EE3288-0004-1E34-F239-597AC4B11770}"/>
              </a:ext>
            </a:extLst>
          </p:cNvPr>
          <p:cNvSpPr txBox="1"/>
          <p:nvPr/>
        </p:nvSpPr>
        <p:spPr>
          <a:xfrm>
            <a:off x="1155700" y="1166843"/>
            <a:ext cx="10223500" cy="4893647"/>
          </a:xfrm>
          <a:prstGeom prst="rect">
            <a:avLst/>
          </a:prstGeom>
          <a:noFill/>
        </p:spPr>
        <p:txBody>
          <a:bodyPr wrap="square">
            <a:spAutoFit/>
          </a:bodyPr>
          <a:lstStyle/>
          <a:p>
            <a:r>
              <a:rPr lang="ru-RU" sz="2400" dirty="0"/>
              <a:t> </a:t>
            </a:r>
            <a:r>
              <a:rPr lang="ru-RU" sz="2400" dirty="0">
                <a:solidFill>
                  <a:srgbClr val="FF0000"/>
                </a:solidFill>
              </a:rPr>
              <a:t>Оценивание</a:t>
            </a:r>
            <a:r>
              <a:rPr lang="ru-RU" sz="2400" dirty="0"/>
              <a:t> как компонент контроля выполняет ряд значимых функций: информационную, образовательную, воспитательную, мотивационно стимулирующую, ориентирующую и др. Точность, объективность и полнота оценки обеспечивают выявление успешности движения к намеченным целям, а также служат основанием корректировки педагогических и управленческих решений. </a:t>
            </a:r>
          </a:p>
          <a:p>
            <a:endParaRPr lang="ru-RU" sz="2400" dirty="0"/>
          </a:p>
          <a:p>
            <a:r>
              <a:rPr lang="ru-RU" sz="2400" dirty="0">
                <a:solidFill>
                  <a:srgbClr val="FF0000"/>
                </a:solidFill>
              </a:rPr>
              <a:t>Оценивание</a:t>
            </a:r>
            <a:r>
              <a:rPr lang="ru-RU" sz="2400" dirty="0"/>
              <a:t> – одно из действенных средств, находящихся в распоряжении педагога. Учет в преподавании результатов оценочной деятельности помогает отбирать и использовать действенные методические средства и приемы, способствует индивидуализации обучения и в конечном счете повышению его качества. Ориентированная на образовательные результаты система оценивания</a:t>
            </a:r>
          </a:p>
        </p:txBody>
      </p:sp>
    </p:spTree>
    <p:extLst>
      <p:ext uri="{BB962C8B-B14F-4D97-AF65-F5344CB8AC3E}">
        <p14:creationId xmlns:p14="http://schemas.microsoft.com/office/powerpoint/2010/main" val="3570623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6A4AF-7E11-F7AA-C1E9-F6A24EFEC987}"/>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09F5F511-8FA1-84AE-D90D-DA5497FCDD7A}"/>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a:extLst>
              <a:ext uri="{FF2B5EF4-FFF2-40B4-BE49-F238E27FC236}">
                <a16:creationId xmlns:a16="http://schemas.microsoft.com/office/drawing/2014/main" id="{407ED97A-59EB-BBDB-9614-66774BF1574E}"/>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15F710DD-2508-DC01-F47C-59F7384E6E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186CB8B4-4BF1-4808-D85C-55909218F6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pic>
        <p:nvPicPr>
          <p:cNvPr id="3" name="Рисунок 2">
            <a:extLst>
              <a:ext uri="{FF2B5EF4-FFF2-40B4-BE49-F238E27FC236}">
                <a16:creationId xmlns:a16="http://schemas.microsoft.com/office/drawing/2014/main" id="{7195AF0D-9438-750F-476F-22CE4B3F408B}"/>
              </a:ext>
            </a:extLst>
          </p:cNvPr>
          <p:cNvPicPr>
            <a:picLocks noChangeAspect="1"/>
          </p:cNvPicPr>
          <p:nvPr/>
        </p:nvPicPr>
        <p:blipFill>
          <a:blip r:embed="rId4"/>
          <a:stretch>
            <a:fillRect/>
          </a:stretch>
        </p:blipFill>
        <p:spPr>
          <a:xfrm>
            <a:off x="825500" y="890702"/>
            <a:ext cx="10794999" cy="5967298"/>
          </a:xfrm>
          <a:prstGeom prst="rect">
            <a:avLst/>
          </a:prstGeom>
        </p:spPr>
      </p:pic>
    </p:spTree>
    <p:extLst>
      <p:ext uri="{BB962C8B-B14F-4D97-AF65-F5344CB8AC3E}">
        <p14:creationId xmlns:p14="http://schemas.microsoft.com/office/powerpoint/2010/main" val="3445090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F84E3-EB08-089F-7CD7-0223532A5ECF}"/>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8EC6E0A8-32D5-92DF-EF47-C665BC5BE5B2}"/>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a:extLst>
              <a:ext uri="{FF2B5EF4-FFF2-40B4-BE49-F238E27FC236}">
                <a16:creationId xmlns:a16="http://schemas.microsoft.com/office/drawing/2014/main" id="{339320C3-6AF1-FFED-872B-BA793B30ED9B}"/>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A4882BCD-70E2-826C-F15D-6DBFA30B9C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0207B6AA-8942-93F0-3885-9753A4DFCD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sp>
        <p:nvSpPr>
          <p:cNvPr id="3" name="TextBox 2">
            <a:extLst>
              <a:ext uri="{FF2B5EF4-FFF2-40B4-BE49-F238E27FC236}">
                <a16:creationId xmlns:a16="http://schemas.microsoft.com/office/drawing/2014/main" id="{320D3F59-81B8-5EFC-7771-8E7F7D4EA2B2}"/>
              </a:ext>
            </a:extLst>
          </p:cNvPr>
          <p:cNvSpPr txBox="1"/>
          <p:nvPr/>
        </p:nvSpPr>
        <p:spPr>
          <a:xfrm>
            <a:off x="838200" y="58847"/>
            <a:ext cx="10477500" cy="5355312"/>
          </a:xfrm>
          <a:prstGeom prst="rect">
            <a:avLst/>
          </a:prstGeom>
          <a:noFill/>
        </p:spPr>
        <p:txBody>
          <a:bodyPr wrap="square">
            <a:spAutoFit/>
          </a:bodyPr>
          <a:lstStyle/>
          <a:p>
            <a:endParaRPr lang="ru-RU" dirty="0"/>
          </a:p>
          <a:p>
            <a:endParaRPr lang="ru-RU" dirty="0"/>
          </a:p>
          <a:p>
            <a:endParaRPr lang="ru-RU" dirty="0"/>
          </a:p>
          <a:p>
            <a:endParaRPr lang="ru-RU" dirty="0"/>
          </a:p>
          <a:p>
            <a:endParaRPr lang="ru-RU" dirty="0"/>
          </a:p>
          <a:p>
            <a:endParaRPr lang="ru-RU" dirty="0"/>
          </a:p>
          <a:p>
            <a:r>
              <a:rPr lang="ru-RU" dirty="0"/>
              <a:t>Согласно закону «Об образовании в Российской Федерации» образовательная организация в соответствии с определенными ею формами и установленным порядком проводит также промежуточную аттестацию обучающихся. Использование термина «аттестация», т. е. подтверждение уровня, говорит о том, что речь идет не просто об оценивании уровня усвоения обучающимися образовательной программы с последующим учетом полученных результатов в организации учебной деятельности, а о принятии в отношении каждого аттестуемого определенных обязывающих решений. В законе разъясняется, что неудовлетворительные результаты промежуточной аттестации признаются академической задолженностью, которую обучающийся должен ликвидировать. Если обучающийся по образовательным программам начального общего, основного общего, среднего общего образования не ликвидировал эту задолженность, он по усмотрению родителей (законных представителей) отправляется на повторное обучение, либо переводится на обучение по адаптивным образовательным программам, либо на обучение по индивидуальному плану.</a:t>
            </a:r>
          </a:p>
        </p:txBody>
      </p:sp>
    </p:spTree>
    <p:extLst>
      <p:ext uri="{BB962C8B-B14F-4D97-AF65-F5344CB8AC3E}">
        <p14:creationId xmlns:p14="http://schemas.microsoft.com/office/powerpoint/2010/main" val="1586964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19C6E-4A1B-75ED-92F6-DBBB7332253C}"/>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43D7A0F4-3D0D-1B4D-F39E-34AA5ACB59CD}"/>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a:extLst>
              <a:ext uri="{FF2B5EF4-FFF2-40B4-BE49-F238E27FC236}">
                <a16:creationId xmlns:a16="http://schemas.microsoft.com/office/drawing/2014/main" id="{84AB8EE2-4667-1D30-6865-3F34FB8DEBD4}"/>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1446E67E-1B1F-331D-DE03-659E16C891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740AF84C-30DB-6D12-56B7-56D9C8925D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sp>
        <p:nvSpPr>
          <p:cNvPr id="3" name="TextBox 2">
            <a:extLst>
              <a:ext uri="{FF2B5EF4-FFF2-40B4-BE49-F238E27FC236}">
                <a16:creationId xmlns:a16="http://schemas.microsoft.com/office/drawing/2014/main" id="{5E52458E-66FE-54B1-53A3-F109F4BC8532}"/>
              </a:ext>
            </a:extLst>
          </p:cNvPr>
          <p:cNvSpPr txBox="1"/>
          <p:nvPr/>
        </p:nvSpPr>
        <p:spPr>
          <a:xfrm>
            <a:off x="239349" y="-79653"/>
            <a:ext cx="11622451" cy="6863417"/>
          </a:xfrm>
          <a:prstGeom prst="rect">
            <a:avLst/>
          </a:prstGeom>
          <a:noFill/>
        </p:spPr>
        <p:txBody>
          <a:bodyPr wrap="square">
            <a:spAutoFit/>
          </a:bodyPr>
          <a:lstStyle/>
          <a:p>
            <a:endParaRPr lang="ru-RU" dirty="0"/>
          </a:p>
          <a:p>
            <a:endParaRPr lang="ru-RU" dirty="0"/>
          </a:p>
          <a:p>
            <a:endParaRPr lang="ru-RU" dirty="0"/>
          </a:p>
          <a:p>
            <a:endParaRPr lang="ru-RU" dirty="0">
              <a:solidFill>
                <a:srgbClr val="FF0000"/>
              </a:solidFill>
            </a:endParaRPr>
          </a:p>
          <a:p>
            <a:endParaRPr lang="ru-RU" dirty="0">
              <a:solidFill>
                <a:srgbClr val="FF0000"/>
              </a:solidFill>
            </a:endParaRPr>
          </a:p>
          <a:p>
            <a:endParaRPr lang="ru-RU" dirty="0">
              <a:solidFill>
                <a:srgbClr val="FF0000"/>
              </a:solidFill>
            </a:endParaRPr>
          </a:p>
          <a:p>
            <a:r>
              <a:rPr lang="ru-RU" sz="2800" dirty="0">
                <a:solidFill>
                  <a:srgbClr val="FF0000"/>
                </a:solidFill>
              </a:rPr>
              <a:t>Текущее оценивание предметных результатов </a:t>
            </a:r>
          </a:p>
          <a:p>
            <a:endParaRPr lang="ru-RU" sz="2800" dirty="0"/>
          </a:p>
          <a:p>
            <a:r>
              <a:rPr lang="ru-RU" sz="3200" dirty="0"/>
              <a:t>Основными формами текущего оценивания предметных результатов по химии являются:</a:t>
            </a:r>
          </a:p>
          <a:p>
            <a:r>
              <a:rPr lang="ru-RU" sz="3200" dirty="0"/>
              <a:t>  система устных вопросов, упражнений;</a:t>
            </a:r>
          </a:p>
          <a:p>
            <a:r>
              <a:rPr lang="ru-RU" sz="3200" dirty="0"/>
              <a:t>  система заданий различной типологии и уровня сложности для оценки усвоения отдельных элементов содержания конкретной темы; </a:t>
            </a:r>
          </a:p>
          <a:p>
            <a:r>
              <a:rPr lang="ru-RU" sz="3200" dirty="0"/>
              <a:t> кратковременные письменные работы по итогам изучения отдельной темы; химический диктант и др. </a:t>
            </a:r>
          </a:p>
          <a:p>
            <a:endParaRPr lang="ru-RU" sz="2000" dirty="0"/>
          </a:p>
        </p:txBody>
      </p:sp>
    </p:spTree>
    <p:extLst>
      <p:ext uri="{BB962C8B-B14F-4D97-AF65-F5344CB8AC3E}">
        <p14:creationId xmlns:p14="http://schemas.microsoft.com/office/powerpoint/2010/main" val="388787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8EAD6-3A4C-8928-3845-F4A446DE7594}"/>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7C2028B6-3E23-A6E2-8A50-1C50C66190B9}"/>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a:extLst>
              <a:ext uri="{FF2B5EF4-FFF2-40B4-BE49-F238E27FC236}">
                <a16:creationId xmlns:a16="http://schemas.microsoft.com/office/drawing/2014/main" id="{0BD685F8-0EA3-F474-187C-76FF0583037E}"/>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91FE5B6D-577C-20F2-10D4-071B070BD4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442FEB42-3205-9DB7-9D0B-F1CE9F39EE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sp>
        <p:nvSpPr>
          <p:cNvPr id="5" name="TextBox 4">
            <a:extLst>
              <a:ext uri="{FF2B5EF4-FFF2-40B4-BE49-F238E27FC236}">
                <a16:creationId xmlns:a16="http://schemas.microsoft.com/office/drawing/2014/main" id="{285304FB-882D-538D-E9F0-8D100C8D0749}"/>
              </a:ext>
            </a:extLst>
          </p:cNvPr>
          <p:cNvSpPr txBox="1"/>
          <p:nvPr/>
        </p:nvSpPr>
        <p:spPr>
          <a:xfrm>
            <a:off x="544099" y="625724"/>
            <a:ext cx="11103801" cy="6740307"/>
          </a:xfrm>
          <a:prstGeom prst="rect">
            <a:avLst/>
          </a:prstGeom>
          <a:noFill/>
        </p:spPr>
        <p:txBody>
          <a:bodyPr wrap="square" numCol="2">
            <a:spAutoFit/>
          </a:bodyPr>
          <a:lstStyle/>
          <a:p>
            <a:endParaRPr lang="ru-RU" dirty="0"/>
          </a:p>
          <a:p>
            <a:r>
              <a:rPr lang="ru-RU" sz="2400" dirty="0"/>
              <a:t>Рекомендации по оцениванию устного </a:t>
            </a:r>
          </a:p>
          <a:p>
            <a:r>
              <a:rPr lang="ru-RU" sz="2400" dirty="0"/>
              <a:t>Критерии:</a:t>
            </a:r>
          </a:p>
          <a:p>
            <a:r>
              <a:rPr lang="ru-RU" sz="2400" dirty="0">
                <a:solidFill>
                  <a:srgbClr val="FF0000"/>
                </a:solidFill>
              </a:rPr>
              <a:t>Отметка «5» ставится при условии,</a:t>
            </a:r>
            <a:r>
              <a:rPr lang="ru-RU" sz="2400" dirty="0"/>
              <a:t> если обучающийся:  дает полный аргументированный ответ, изложенный в определенной логической последовательности;  демонстрирует понимание сущности соответствующих химических понятий, законов и теорий, использует их во взаимосвязи для объяснения рассматриваемых явлений и свойств изучаемых веществ;  успешно реализует полученные ранее знания для построения выводов и обобщений.</a:t>
            </a:r>
          </a:p>
          <a:p>
            <a:endParaRPr lang="ru-RU" sz="2400" dirty="0"/>
          </a:p>
          <a:p>
            <a:endParaRPr lang="ru-RU" sz="2400" dirty="0"/>
          </a:p>
          <a:p>
            <a:endParaRPr lang="ru-RU" sz="2400" dirty="0"/>
          </a:p>
          <a:p>
            <a:endParaRPr lang="ru-RU" sz="2400" dirty="0"/>
          </a:p>
          <a:p>
            <a:r>
              <a:rPr lang="ru-RU" sz="2400" dirty="0"/>
              <a:t> </a:t>
            </a:r>
          </a:p>
          <a:p>
            <a:r>
              <a:rPr lang="ru-RU" sz="2400" dirty="0">
                <a:solidFill>
                  <a:srgbClr val="FF0000"/>
                </a:solidFill>
              </a:rPr>
              <a:t>Отметка «4» ставится при условии, </a:t>
            </a:r>
            <a:r>
              <a:rPr lang="ru-RU" sz="2400" dirty="0"/>
              <a:t>если обучающийся: 20  дает ответ, удовлетворяющий в целом требованиям к ответу на отметку «5», но при этом допускает некоторые неточности в толковании сущности фактов и явлений, о которых идет речь.  самостоятельно устраняет имеющиеся в ответе неточности.</a:t>
            </a:r>
          </a:p>
        </p:txBody>
      </p:sp>
    </p:spTree>
    <p:extLst>
      <p:ext uri="{BB962C8B-B14F-4D97-AF65-F5344CB8AC3E}">
        <p14:creationId xmlns:p14="http://schemas.microsoft.com/office/powerpoint/2010/main" val="2449126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0FFA4-B224-EB0E-FC5D-9F002457950A}"/>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ECB7CC64-7C7F-FFFF-3B35-3B172192F955}"/>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a:extLst>
              <a:ext uri="{FF2B5EF4-FFF2-40B4-BE49-F238E27FC236}">
                <a16:creationId xmlns:a16="http://schemas.microsoft.com/office/drawing/2014/main" id="{CF73A289-EE73-F830-C062-6162553074E6}"/>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1B114306-F6D9-A511-ABCD-C0BC14C876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72B609DE-1C8D-DDB4-319F-2EA1756CB0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sp>
        <p:nvSpPr>
          <p:cNvPr id="3" name="TextBox 2">
            <a:extLst>
              <a:ext uri="{FF2B5EF4-FFF2-40B4-BE49-F238E27FC236}">
                <a16:creationId xmlns:a16="http://schemas.microsoft.com/office/drawing/2014/main" id="{DF794B81-43DA-AF26-D14B-7CC36F5D24C0}"/>
              </a:ext>
            </a:extLst>
          </p:cNvPr>
          <p:cNvSpPr txBox="1"/>
          <p:nvPr/>
        </p:nvSpPr>
        <p:spPr>
          <a:xfrm>
            <a:off x="592428" y="1031562"/>
            <a:ext cx="10934163" cy="7294305"/>
          </a:xfrm>
          <a:prstGeom prst="rect">
            <a:avLst/>
          </a:prstGeom>
          <a:noFill/>
        </p:spPr>
        <p:txBody>
          <a:bodyPr wrap="square" numCol="2">
            <a:spAutoFit/>
          </a:bodyPr>
          <a:lstStyle/>
          <a:p>
            <a:endParaRPr lang="ru-RU" dirty="0"/>
          </a:p>
          <a:p>
            <a:r>
              <a:rPr lang="ru-RU" sz="2400" dirty="0">
                <a:solidFill>
                  <a:srgbClr val="FF0000"/>
                </a:solidFill>
              </a:rPr>
              <a:t>Отметка «3» ставится при условии</a:t>
            </a:r>
            <a:r>
              <a:rPr lang="ru-RU" sz="2400" dirty="0"/>
              <a:t>, если обучающийся:  дает ответ, который по содержанию в большей части удовлетворяет требованиям к ответу на оценку «4», но допускает ошибки при использовании теоретического и фактологического материала;  не демонстрирует умения по установлению связи между изученным ранее и новым теоретическим материалом;  затрудняется в построении выводов и обобщений;  допущенные ошибки исправляет с помощью учителя.</a:t>
            </a:r>
          </a:p>
          <a:p>
            <a:endParaRPr lang="ru-RU" sz="2400" dirty="0"/>
          </a:p>
          <a:p>
            <a:endParaRPr lang="ru-RU" sz="2400" dirty="0"/>
          </a:p>
          <a:p>
            <a:endParaRPr lang="ru-RU" sz="2400" dirty="0"/>
          </a:p>
          <a:p>
            <a:endParaRPr lang="ru-RU" sz="2400" dirty="0"/>
          </a:p>
          <a:p>
            <a:endParaRPr lang="ru-RU" sz="2400" dirty="0"/>
          </a:p>
          <a:p>
            <a:r>
              <a:rPr lang="ru-RU" sz="2400" dirty="0"/>
              <a:t> </a:t>
            </a:r>
            <a:r>
              <a:rPr lang="ru-RU" sz="2400" dirty="0">
                <a:solidFill>
                  <a:srgbClr val="FF0000"/>
                </a:solidFill>
              </a:rPr>
              <a:t>Отметка «2» ставится при условии</a:t>
            </a:r>
            <a:r>
              <a:rPr lang="ru-RU" sz="2400" dirty="0"/>
              <a:t>, если обучающийся:  дает неверный ответ на поставленный вопрос;  показывает несформированность знаний соответствующих понятий и закономерностей;  неверно применяет изученные понятия, законы и теории для объяснения рассматриваемых явлений и свойств изучаемых веществ;  затрудняется в исправлении допущенных ошибок как самостоятельно, так и с помощью учителя.</a:t>
            </a:r>
          </a:p>
        </p:txBody>
      </p:sp>
    </p:spTree>
    <p:extLst>
      <p:ext uri="{BB962C8B-B14F-4D97-AF65-F5344CB8AC3E}">
        <p14:creationId xmlns:p14="http://schemas.microsoft.com/office/powerpoint/2010/main" val="2562316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89A53-075A-0EF8-D211-28A2E5B77E22}"/>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50750C76-B8EA-7B63-61C7-56C50DF0C016}"/>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a:extLst>
              <a:ext uri="{FF2B5EF4-FFF2-40B4-BE49-F238E27FC236}">
                <a16:creationId xmlns:a16="http://schemas.microsoft.com/office/drawing/2014/main" id="{D01A6C60-2058-D1FB-1B80-8EF4DD043E00}"/>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AEBD5468-A2D4-F05C-52F6-3D18AC0123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5BACFB3F-2094-2617-E5B5-E27FC6CB16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pic>
        <p:nvPicPr>
          <p:cNvPr id="5" name="Рисунок 4">
            <a:extLst>
              <a:ext uri="{FF2B5EF4-FFF2-40B4-BE49-F238E27FC236}">
                <a16:creationId xmlns:a16="http://schemas.microsoft.com/office/drawing/2014/main" id="{535FE8AE-55E9-4BC9-AB2B-03D3E9BE178B}"/>
              </a:ext>
            </a:extLst>
          </p:cNvPr>
          <p:cNvPicPr>
            <a:picLocks noChangeAspect="1"/>
          </p:cNvPicPr>
          <p:nvPr/>
        </p:nvPicPr>
        <p:blipFill>
          <a:blip r:embed="rId4"/>
          <a:stretch>
            <a:fillRect/>
          </a:stretch>
        </p:blipFill>
        <p:spPr>
          <a:xfrm>
            <a:off x="903029" y="814984"/>
            <a:ext cx="7996272" cy="5914911"/>
          </a:xfrm>
          <a:prstGeom prst="rect">
            <a:avLst/>
          </a:prstGeom>
        </p:spPr>
      </p:pic>
    </p:spTree>
    <p:extLst>
      <p:ext uri="{BB962C8B-B14F-4D97-AF65-F5344CB8AC3E}">
        <p14:creationId xmlns:p14="http://schemas.microsoft.com/office/powerpoint/2010/main" val="1368969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6F78E-EDF9-81B9-BBD8-176C62D39019}"/>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B71BFCE8-4692-BC52-BA91-836839A353D9}"/>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a:extLst>
              <a:ext uri="{FF2B5EF4-FFF2-40B4-BE49-F238E27FC236}">
                <a16:creationId xmlns:a16="http://schemas.microsoft.com/office/drawing/2014/main" id="{4060F168-6C80-2EFA-198B-EF060BC120CB}"/>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AF015033-1DD2-67D8-69EA-884B358E85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39B28349-AC11-D19E-8A2E-B12E599565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sp>
        <p:nvSpPr>
          <p:cNvPr id="4" name="TextBox 3">
            <a:extLst>
              <a:ext uri="{FF2B5EF4-FFF2-40B4-BE49-F238E27FC236}">
                <a16:creationId xmlns:a16="http://schemas.microsoft.com/office/drawing/2014/main" id="{BFF53020-33CA-E44D-B91A-BF098CF1FD48}"/>
              </a:ext>
            </a:extLst>
          </p:cNvPr>
          <p:cNvSpPr txBox="1"/>
          <p:nvPr/>
        </p:nvSpPr>
        <p:spPr>
          <a:xfrm>
            <a:off x="68826" y="1828800"/>
            <a:ext cx="12015019" cy="523220"/>
          </a:xfrm>
          <a:prstGeom prst="rect">
            <a:avLst/>
          </a:prstGeom>
          <a:noFill/>
        </p:spPr>
        <p:txBody>
          <a:bodyPr wrap="square" rtlCol="0">
            <a:spAutoFit/>
          </a:bodyPr>
          <a:lstStyle/>
          <a:p>
            <a:endParaRPr lang="ru-RU" sz="2800">
              <a:latin typeface="Calibri" panose="020F0502020204030204" pitchFamily="34" charset="0"/>
              <a:ea typeface="Calibri" panose="020F0502020204030204" pitchFamily="34" charset="0"/>
              <a:cs typeface="Calibri" panose="020F0502020204030204" pitchFamily="34" charset="0"/>
            </a:endParaRPr>
          </a:p>
        </p:txBody>
      </p:sp>
      <p:sp>
        <p:nvSpPr>
          <p:cNvPr id="2" name="Заголовок 1">
            <a:extLst>
              <a:ext uri="{FF2B5EF4-FFF2-40B4-BE49-F238E27FC236}">
                <a16:creationId xmlns:a16="http://schemas.microsoft.com/office/drawing/2014/main" id="{1C9E960B-3814-F2CB-C9D6-F8707E19E90E}"/>
              </a:ext>
            </a:extLst>
          </p:cNvPr>
          <p:cNvSpPr>
            <a:spLocks noGrp="1"/>
          </p:cNvSpPr>
          <p:nvPr>
            <p:ph type="title"/>
          </p:nvPr>
        </p:nvSpPr>
        <p:spPr/>
        <p:txBody>
          <a:bodyPr/>
          <a:lstStyle/>
          <a:p>
            <a:r>
              <a:rPr lang="ru-RU" dirty="0"/>
              <a:t>Типы задач</a:t>
            </a:r>
          </a:p>
        </p:txBody>
      </p:sp>
      <p:sp>
        <p:nvSpPr>
          <p:cNvPr id="3" name="Объект 2">
            <a:extLst>
              <a:ext uri="{FF2B5EF4-FFF2-40B4-BE49-F238E27FC236}">
                <a16:creationId xmlns:a16="http://schemas.microsoft.com/office/drawing/2014/main" id="{FD481885-4531-FE18-CFC3-7C575F6E7E0B}"/>
              </a:ext>
            </a:extLst>
          </p:cNvPr>
          <p:cNvSpPr>
            <a:spLocks noGrp="1"/>
          </p:cNvSpPr>
          <p:nvPr>
            <p:ph idx="1"/>
          </p:nvPr>
        </p:nvSpPr>
        <p:spPr/>
        <p:txBody>
          <a:bodyPr>
            <a:normAutofit lnSpcReduction="10000"/>
          </a:bodyPr>
          <a:lstStyle/>
          <a:p>
            <a:r>
              <a:rPr lang="ru-RU" dirty="0"/>
              <a:t>1.</a:t>
            </a:r>
            <a:r>
              <a:rPr lang="ru-RU" b="0" i="1" dirty="0">
                <a:effectLst/>
                <a:latin typeface="Stella Sans"/>
              </a:rPr>
              <a:t> Нахождение молекулярной формулы органического вещества по его плотности и массовым долям элементов, входящих в его состав</a:t>
            </a:r>
          </a:p>
          <a:p>
            <a:r>
              <a:rPr lang="ru-RU" i="1" dirty="0">
                <a:latin typeface="Stella Sans"/>
              </a:rPr>
              <a:t>2.</a:t>
            </a:r>
            <a:r>
              <a:rPr lang="ru-RU" i="1" dirty="0"/>
              <a:t> Нахождение молекулярной формулы органического вещества по его плотности и по продуктам сгорания; </a:t>
            </a:r>
          </a:p>
          <a:p>
            <a:r>
              <a:rPr lang="ru-RU" i="1" dirty="0"/>
              <a:t>3. Нахождение молекулярной формулы органического вещества по его плотности и массовым долям элементов, входящих в его состав, или по продуктам сгорания; установление структурной формулы органического вещества на основе его химических свойств или способов получения</a:t>
            </a:r>
            <a:r>
              <a:rPr lang="ru-RU" dirty="0"/>
              <a:t>.</a:t>
            </a:r>
          </a:p>
        </p:txBody>
      </p:sp>
    </p:spTree>
    <p:extLst>
      <p:ext uri="{BB962C8B-B14F-4D97-AF65-F5344CB8AC3E}">
        <p14:creationId xmlns:p14="http://schemas.microsoft.com/office/powerpoint/2010/main" val="21966662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14E39-3CB5-17B9-844E-17355CD50611}"/>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5781B902-D9C7-2FB6-3078-B81375F470F3}"/>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a:extLst>
              <a:ext uri="{FF2B5EF4-FFF2-40B4-BE49-F238E27FC236}">
                <a16:creationId xmlns:a16="http://schemas.microsoft.com/office/drawing/2014/main" id="{AE7D6BA1-9D69-DC22-74D8-AC088F149AF6}"/>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14A4A63A-CF74-E398-B734-4A77F0FAEA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433593DA-0708-1B06-E396-D15A8D72D1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sp>
        <p:nvSpPr>
          <p:cNvPr id="3" name="TextBox 2">
            <a:extLst>
              <a:ext uri="{FF2B5EF4-FFF2-40B4-BE49-F238E27FC236}">
                <a16:creationId xmlns:a16="http://schemas.microsoft.com/office/drawing/2014/main" id="{CC95E195-4006-AFBF-39BC-1275096FA2EC}"/>
              </a:ext>
            </a:extLst>
          </p:cNvPr>
          <p:cNvSpPr txBox="1"/>
          <p:nvPr/>
        </p:nvSpPr>
        <p:spPr>
          <a:xfrm>
            <a:off x="0" y="339065"/>
            <a:ext cx="11952651" cy="6924973"/>
          </a:xfrm>
          <a:prstGeom prst="rect">
            <a:avLst/>
          </a:prstGeom>
          <a:noFill/>
        </p:spPr>
        <p:txBody>
          <a:bodyPr wrap="square">
            <a:spAutoFit/>
          </a:bodyPr>
          <a:lstStyle/>
          <a:p>
            <a:endParaRPr lang="ru-RU" dirty="0"/>
          </a:p>
          <a:p>
            <a:endParaRPr lang="ru-RU" dirty="0"/>
          </a:p>
          <a:p>
            <a:r>
              <a:rPr lang="ru-RU" sz="2400" dirty="0"/>
              <a:t>Комментарии к оцениванию задания: Объектом оценивания являются: </a:t>
            </a:r>
          </a:p>
          <a:p>
            <a:pPr marL="342900" indent="-342900">
              <a:buAutoNum type="arabicParenR"/>
            </a:pPr>
            <a:r>
              <a:rPr lang="ru-RU" sz="2400" dirty="0"/>
              <a:t>предметные результаты – сформированность умений определять валентность атомов элементов в бинарных соединениях; принадлежность веществ к определенному классу соединений по формулам (классифицировать неорганические вещества); давать названия веществам по систематической номенклатуре;</a:t>
            </a:r>
          </a:p>
          <a:p>
            <a:pPr marL="342900" indent="-342900">
              <a:buAutoNum type="arabicParenR"/>
            </a:pPr>
            <a:r>
              <a:rPr lang="ru-RU" sz="2400" dirty="0"/>
              <a:t> метапредметные результаты – умения выбирать, анализировать и интерпретировать информацию различных видов и форм представления; выбирать основания и критерии для классификации химических веществ. </a:t>
            </a:r>
          </a:p>
          <a:p>
            <a:pPr marL="342900" indent="-342900">
              <a:buAutoNum type="arabicParenR"/>
            </a:pPr>
            <a:r>
              <a:rPr lang="ru-RU" sz="2400" dirty="0"/>
              <a:t>Выполнение задания 1 предполагает осуществление нескольких последовательных и связанных между собой учебных действий: 1) классифицировать предложенные вещества по их качественному составу и с учетом валентности химических элементов; 2) дать название каждому веществу по систематической номенклатуре. Согласно указанным действиям целесообразно за выполнение каждого из них поставить 0,5 балла. Следовательно, за выполнение задания 1 общее количество баллов составит от 0 до 6 баллов. </a:t>
            </a:r>
          </a:p>
        </p:txBody>
      </p:sp>
    </p:spTree>
    <p:extLst>
      <p:ext uri="{BB962C8B-B14F-4D97-AF65-F5344CB8AC3E}">
        <p14:creationId xmlns:p14="http://schemas.microsoft.com/office/powerpoint/2010/main" val="1879622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13130-3471-D6C8-EAF9-858CC7FA4281}"/>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13D228EF-80FD-E056-6636-02896A784EBE}"/>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a:extLst>
              <a:ext uri="{FF2B5EF4-FFF2-40B4-BE49-F238E27FC236}">
                <a16:creationId xmlns:a16="http://schemas.microsoft.com/office/drawing/2014/main" id="{DD6FD054-302B-0DAB-0963-9B9A4837085F}"/>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968CADA8-D714-1AC9-74C0-5353E25663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2BD6E763-E936-D7AB-DD68-343067D158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pic>
        <p:nvPicPr>
          <p:cNvPr id="3" name="Рисунок 2">
            <a:extLst>
              <a:ext uri="{FF2B5EF4-FFF2-40B4-BE49-F238E27FC236}">
                <a16:creationId xmlns:a16="http://schemas.microsoft.com/office/drawing/2014/main" id="{D1CF728B-FB35-9264-810F-89F10C5AF4C5}"/>
              </a:ext>
            </a:extLst>
          </p:cNvPr>
          <p:cNvPicPr>
            <a:picLocks noChangeAspect="1"/>
          </p:cNvPicPr>
          <p:nvPr/>
        </p:nvPicPr>
        <p:blipFill>
          <a:blip r:embed="rId4"/>
          <a:stretch>
            <a:fillRect/>
          </a:stretch>
        </p:blipFill>
        <p:spPr>
          <a:xfrm>
            <a:off x="283335" y="618186"/>
            <a:ext cx="11230378" cy="4043966"/>
          </a:xfrm>
          <a:prstGeom prst="rect">
            <a:avLst/>
          </a:prstGeom>
        </p:spPr>
      </p:pic>
      <p:pic>
        <p:nvPicPr>
          <p:cNvPr id="5" name="Рисунок 4">
            <a:extLst>
              <a:ext uri="{FF2B5EF4-FFF2-40B4-BE49-F238E27FC236}">
                <a16:creationId xmlns:a16="http://schemas.microsoft.com/office/drawing/2014/main" id="{DF94347A-3DBE-C94D-011D-71B33D6AA163}"/>
              </a:ext>
            </a:extLst>
          </p:cNvPr>
          <p:cNvPicPr>
            <a:picLocks noChangeAspect="1"/>
          </p:cNvPicPr>
          <p:nvPr/>
        </p:nvPicPr>
        <p:blipFill>
          <a:blip r:embed="rId5"/>
          <a:stretch>
            <a:fillRect/>
          </a:stretch>
        </p:blipFill>
        <p:spPr>
          <a:xfrm>
            <a:off x="678287" y="4159876"/>
            <a:ext cx="9830873" cy="2508318"/>
          </a:xfrm>
          <a:prstGeom prst="rect">
            <a:avLst/>
          </a:prstGeom>
        </p:spPr>
      </p:pic>
    </p:spTree>
    <p:extLst>
      <p:ext uri="{BB962C8B-B14F-4D97-AF65-F5344CB8AC3E}">
        <p14:creationId xmlns:p14="http://schemas.microsoft.com/office/powerpoint/2010/main" val="907970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667E0-81C8-9838-AB19-0A84B6DBB7C8}"/>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02004935-DE41-7C5F-FD49-71851E48EA97}"/>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a:extLst>
              <a:ext uri="{FF2B5EF4-FFF2-40B4-BE49-F238E27FC236}">
                <a16:creationId xmlns:a16="http://schemas.microsoft.com/office/drawing/2014/main" id="{27E4BCC5-0603-AD89-9E0F-3515D2587924}"/>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5D1B2765-FB19-8C49-6699-58BE59CA06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3A46556B-4251-F624-4CAD-4F2D198842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sp>
        <p:nvSpPr>
          <p:cNvPr id="3" name="TextBox 2">
            <a:extLst>
              <a:ext uri="{FF2B5EF4-FFF2-40B4-BE49-F238E27FC236}">
                <a16:creationId xmlns:a16="http://schemas.microsoft.com/office/drawing/2014/main" id="{238BC701-552B-32E6-7A44-0E58D7CA349C}"/>
              </a:ext>
            </a:extLst>
          </p:cNvPr>
          <p:cNvSpPr txBox="1"/>
          <p:nvPr/>
        </p:nvSpPr>
        <p:spPr>
          <a:xfrm>
            <a:off x="412124" y="1532587"/>
            <a:ext cx="11423561" cy="4832092"/>
          </a:xfrm>
          <a:prstGeom prst="rect">
            <a:avLst/>
          </a:prstGeom>
          <a:noFill/>
        </p:spPr>
        <p:txBody>
          <a:bodyPr wrap="square">
            <a:spAutoFit/>
          </a:bodyPr>
          <a:lstStyle/>
          <a:p>
            <a:r>
              <a:rPr lang="ru-RU" sz="2800" dirty="0"/>
              <a:t>Комментарии к оцениванию задания Объектами оценивания являются: </a:t>
            </a:r>
          </a:p>
          <a:p>
            <a:r>
              <a:rPr lang="ru-RU" sz="2800" dirty="0"/>
              <a:t>1) предметные результаты – сформированность умений определять валентность атомов элементов в неорганических соединениях; использовать химическую символику для составления формул веществ и уравнений химических реакций; 2) метапредметные результаты – сформированность умений выбирать, анализировать и интерпретировать информацию различных видов и форм представления, применять в процессе познания модельные представления – химический знак (символ элемента), химическая формула и уравнение химической реакции.</a:t>
            </a:r>
          </a:p>
        </p:txBody>
      </p:sp>
    </p:spTree>
    <p:extLst>
      <p:ext uri="{BB962C8B-B14F-4D97-AF65-F5344CB8AC3E}">
        <p14:creationId xmlns:p14="http://schemas.microsoft.com/office/powerpoint/2010/main" val="5260833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0DD66-B080-673B-EFAC-48E346DA5E2E}"/>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6808E1D2-E6B9-2E2C-A61C-7D2F438BD68B}"/>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a:extLst>
              <a:ext uri="{FF2B5EF4-FFF2-40B4-BE49-F238E27FC236}">
                <a16:creationId xmlns:a16="http://schemas.microsoft.com/office/drawing/2014/main" id="{EEFD6CD4-42B6-636B-C577-AF49A03C602F}"/>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FFC5E6C9-498C-4CCB-F3D8-6514AA81C2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1D2DFC46-D714-1784-22C4-A5173B4FFA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sp>
        <p:nvSpPr>
          <p:cNvPr id="3" name="TextBox 2">
            <a:extLst>
              <a:ext uri="{FF2B5EF4-FFF2-40B4-BE49-F238E27FC236}">
                <a16:creationId xmlns:a16="http://schemas.microsoft.com/office/drawing/2014/main" id="{05AFEFF8-290E-EA83-E975-49A925A44DC0}"/>
              </a:ext>
            </a:extLst>
          </p:cNvPr>
          <p:cNvSpPr txBox="1"/>
          <p:nvPr/>
        </p:nvSpPr>
        <p:spPr>
          <a:xfrm>
            <a:off x="682580" y="1339404"/>
            <a:ext cx="11397803" cy="4832092"/>
          </a:xfrm>
          <a:prstGeom prst="rect">
            <a:avLst/>
          </a:prstGeom>
          <a:noFill/>
        </p:spPr>
        <p:txBody>
          <a:bodyPr wrap="square">
            <a:spAutoFit/>
          </a:bodyPr>
          <a:lstStyle/>
          <a:p>
            <a:r>
              <a:rPr lang="ru-RU" sz="2800" dirty="0"/>
              <a:t>Для составления каждого уравнения реакции обучающийся должен осуществить следующие мыслительные операции: 1) выбрать вещества, которые способны реагировать между собой, согласно их классификационным признакам (они были определены при выполнении задания 1); 2) составить формулы веществ – продуктов реакции с учетом валентности химических элементов; 3) расставить коэффициенты в уравнениях реакций. Целесообразно за выполнение каждого из перечисленных действий выставить по 0,5 балла. Тогда за верно составленное уравнение выставляется 1,5 балла. Суммарное количество баллов за задание 2 в целом составит от 0 до 6 баллов.</a:t>
            </a:r>
          </a:p>
        </p:txBody>
      </p:sp>
    </p:spTree>
    <p:extLst>
      <p:ext uri="{BB962C8B-B14F-4D97-AF65-F5344CB8AC3E}">
        <p14:creationId xmlns:p14="http://schemas.microsoft.com/office/powerpoint/2010/main" val="39882413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247DA-F5E5-8BF3-C36A-6B03FED39B0A}"/>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2E6B0556-87C7-86BA-0ACD-252808547B52}"/>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a:extLst>
              <a:ext uri="{FF2B5EF4-FFF2-40B4-BE49-F238E27FC236}">
                <a16:creationId xmlns:a16="http://schemas.microsoft.com/office/drawing/2014/main" id="{DBBC3B93-5A63-A28E-3272-2FFDFF53CA13}"/>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CAB18CF6-2610-F5E4-4BB3-167ED4C6FC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4F0D60F2-9071-AD4B-DA86-E9F1698E2C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sp>
        <p:nvSpPr>
          <p:cNvPr id="3" name="TextBox 2">
            <a:extLst>
              <a:ext uri="{FF2B5EF4-FFF2-40B4-BE49-F238E27FC236}">
                <a16:creationId xmlns:a16="http://schemas.microsoft.com/office/drawing/2014/main" id="{930B00F7-4CC7-1C2D-7241-82AF883F2B48}"/>
              </a:ext>
            </a:extLst>
          </p:cNvPr>
          <p:cNvSpPr txBox="1"/>
          <p:nvPr/>
        </p:nvSpPr>
        <p:spPr>
          <a:xfrm>
            <a:off x="605307" y="1596980"/>
            <a:ext cx="11347344" cy="5262979"/>
          </a:xfrm>
          <a:prstGeom prst="rect">
            <a:avLst/>
          </a:prstGeom>
          <a:noFill/>
        </p:spPr>
        <p:txBody>
          <a:bodyPr wrap="square">
            <a:spAutoFit/>
          </a:bodyPr>
          <a:lstStyle/>
          <a:p>
            <a:r>
              <a:rPr lang="ru-RU" sz="2800" dirty="0"/>
              <a:t>Описанный выше критериальный подход к оцениванию каждого из заданий проверочной работы (выраженный в баллах) является основой для нормативного оценивания – выставления соответствующей отметки:  </a:t>
            </a:r>
          </a:p>
          <a:p>
            <a:r>
              <a:rPr lang="ru-RU" sz="2800" dirty="0"/>
              <a:t>отметка «5» ставится в случае, если общее количество баллов составит от 11 до 12 баллов;</a:t>
            </a:r>
          </a:p>
          <a:p>
            <a:r>
              <a:rPr lang="ru-RU" sz="2800" dirty="0"/>
              <a:t>  отметка «4» ставится в случае, если общее количество баллов составит от 8 до 10 баллов; </a:t>
            </a:r>
          </a:p>
          <a:p>
            <a:r>
              <a:rPr lang="ru-RU" sz="2800" dirty="0"/>
              <a:t> отметка «3» ставится в случае, если общее количество баллов составит от 5 до 7 баллов; </a:t>
            </a:r>
          </a:p>
          <a:p>
            <a:r>
              <a:rPr lang="ru-RU" sz="2800" dirty="0"/>
              <a:t> отметка «2» ставится в случае, если общее количество баллов составит менее 5 баллов.</a:t>
            </a:r>
          </a:p>
        </p:txBody>
      </p:sp>
    </p:spTree>
    <p:extLst>
      <p:ext uri="{BB962C8B-B14F-4D97-AF65-F5344CB8AC3E}">
        <p14:creationId xmlns:p14="http://schemas.microsoft.com/office/powerpoint/2010/main" val="721378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F2639-6493-4742-76CC-329E1FC56FCD}"/>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49A3333E-7F84-9108-3A1D-3F27E7FF7742}"/>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a:extLst>
              <a:ext uri="{FF2B5EF4-FFF2-40B4-BE49-F238E27FC236}">
                <a16:creationId xmlns:a16="http://schemas.microsoft.com/office/drawing/2014/main" id="{67086F94-97D0-78B6-B665-F4A775C9C43D}"/>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E18B0E62-5A26-60B0-8163-EAA5C734F1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942ABD84-8B69-9F15-25D7-395C3921B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sp>
        <p:nvSpPr>
          <p:cNvPr id="3" name="TextBox 2">
            <a:extLst>
              <a:ext uri="{FF2B5EF4-FFF2-40B4-BE49-F238E27FC236}">
                <a16:creationId xmlns:a16="http://schemas.microsoft.com/office/drawing/2014/main" id="{9525FE78-5C90-2250-C55F-B07DCA58F473}"/>
              </a:ext>
            </a:extLst>
          </p:cNvPr>
          <p:cNvSpPr txBox="1"/>
          <p:nvPr/>
        </p:nvSpPr>
        <p:spPr>
          <a:xfrm>
            <a:off x="3049073" y="3247553"/>
            <a:ext cx="6098146" cy="369332"/>
          </a:xfrm>
          <a:prstGeom prst="rect">
            <a:avLst/>
          </a:prstGeom>
          <a:noFill/>
        </p:spPr>
        <p:txBody>
          <a:bodyPr wrap="square">
            <a:spAutoFit/>
          </a:bodyPr>
          <a:lstStyle/>
          <a:p>
            <a:r>
              <a:rPr lang="ru-RU" dirty="0"/>
              <a:t>Рекомендации по оцениванию практических работ </a:t>
            </a:r>
          </a:p>
        </p:txBody>
      </p:sp>
      <p:pic>
        <p:nvPicPr>
          <p:cNvPr id="5" name="Рисунок 4">
            <a:extLst>
              <a:ext uri="{FF2B5EF4-FFF2-40B4-BE49-F238E27FC236}">
                <a16:creationId xmlns:a16="http://schemas.microsoft.com/office/drawing/2014/main" id="{6E609362-1D85-272D-2E35-565B77B1A3F1}"/>
              </a:ext>
            </a:extLst>
          </p:cNvPr>
          <p:cNvPicPr>
            <a:picLocks noChangeAspect="1"/>
          </p:cNvPicPr>
          <p:nvPr/>
        </p:nvPicPr>
        <p:blipFill>
          <a:blip r:embed="rId4"/>
          <a:stretch>
            <a:fillRect/>
          </a:stretch>
        </p:blipFill>
        <p:spPr>
          <a:xfrm>
            <a:off x="927280" y="0"/>
            <a:ext cx="6259132" cy="6858000"/>
          </a:xfrm>
          <a:prstGeom prst="rect">
            <a:avLst/>
          </a:prstGeom>
        </p:spPr>
      </p:pic>
    </p:spTree>
    <p:extLst>
      <p:ext uri="{BB962C8B-B14F-4D97-AF65-F5344CB8AC3E}">
        <p14:creationId xmlns:p14="http://schemas.microsoft.com/office/powerpoint/2010/main" val="1339834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9A173-82D4-A5EC-2F1F-C350A78FE8FD}"/>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1BE05C23-A7D6-7A4D-0DA7-0A19A4E2379C}"/>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a:extLst>
              <a:ext uri="{FF2B5EF4-FFF2-40B4-BE49-F238E27FC236}">
                <a16:creationId xmlns:a16="http://schemas.microsoft.com/office/drawing/2014/main" id="{580856B3-6A9B-18CC-0951-68E58AE2D9E6}"/>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9276C210-7A54-9905-7F58-78E387FDF7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B53B0C20-70A9-C6B6-8085-61F98ED52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pic>
        <p:nvPicPr>
          <p:cNvPr id="5" name="Рисунок 4">
            <a:extLst>
              <a:ext uri="{FF2B5EF4-FFF2-40B4-BE49-F238E27FC236}">
                <a16:creationId xmlns:a16="http://schemas.microsoft.com/office/drawing/2014/main" id="{DBEFE4B9-460F-327F-3979-2D0659F7E046}"/>
              </a:ext>
            </a:extLst>
          </p:cNvPr>
          <p:cNvPicPr>
            <a:picLocks noChangeAspect="1"/>
          </p:cNvPicPr>
          <p:nvPr/>
        </p:nvPicPr>
        <p:blipFill>
          <a:blip r:embed="rId4"/>
          <a:stretch>
            <a:fillRect/>
          </a:stretch>
        </p:blipFill>
        <p:spPr>
          <a:xfrm>
            <a:off x="3423953" y="829000"/>
            <a:ext cx="5926109" cy="6029000"/>
          </a:xfrm>
          <a:prstGeom prst="rect">
            <a:avLst/>
          </a:prstGeom>
        </p:spPr>
      </p:pic>
    </p:spTree>
    <p:extLst>
      <p:ext uri="{BB962C8B-B14F-4D97-AF65-F5344CB8AC3E}">
        <p14:creationId xmlns:p14="http://schemas.microsoft.com/office/powerpoint/2010/main" val="868381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95FDADF-2052-A1C4-9742-388D947F1B08}"/>
              </a:ext>
            </a:extLst>
          </p:cNvPr>
          <p:cNvSpPr>
            <a:spLocks noGrp="1"/>
          </p:cNvSpPr>
          <p:nvPr>
            <p:ph idx="1"/>
          </p:nvPr>
        </p:nvSpPr>
        <p:spPr>
          <a:xfrm>
            <a:off x="1031383" y="386366"/>
            <a:ext cx="10515600" cy="6539584"/>
          </a:xfrm>
        </p:spPr>
        <p:txBody>
          <a:bodyPr>
            <a:normAutofit fontScale="47500" lnSpcReduction="20000"/>
          </a:bodyPr>
          <a:lstStyle/>
          <a:p>
            <a:pPr marL="0" indent="0">
              <a:buNone/>
            </a:pPr>
            <a:r>
              <a:rPr lang="ru-RU" dirty="0"/>
              <a:t>СИСТЕМА ОЦЕНИВАНИЯ ДОСТИЖЕНИЯ ПРЕДМЕТНЫХ РЕЗУЛЬТАТОВ В РАМКАХ ПРОМЕЖУТОЧНОЙ ИТОГОВОЙ АТТЕСТАЦИИ </a:t>
            </a:r>
          </a:p>
          <a:p>
            <a:pPr marL="0" indent="0" algn="ctr">
              <a:buNone/>
            </a:pPr>
            <a:r>
              <a:rPr lang="ru-RU" sz="4200" dirty="0"/>
              <a:t>В соответствии с требованиями ФГОС ООО к освоению федеральной образовательной программы основного общего образования по химии </a:t>
            </a:r>
          </a:p>
          <a:p>
            <a:pPr marL="0" indent="0" algn="ctr">
              <a:buNone/>
            </a:pPr>
            <a:r>
              <a:rPr lang="ru-RU" sz="4200" dirty="0"/>
              <a:t>-промежуточная итоговая аттестация в форме  основной государственный экзамен (ОГЭ) по химии. </a:t>
            </a:r>
          </a:p>
          <a:p>
            <a:pPr marL="0" indent="0" algn="ctr">
              <a:buNone/>
            </a:pPr>
            <a:r>
              <a:rPr lang="ru-RU" sz="4200" dirty="0"/>
              <a:t>Формой оценивания учебных достижений в рамках промежуточной итоговой аттестации за курс химии основной школы является итоговая контрольная работа </a:t>
            </a:r>
          </a:p>
          <a:p>
            <a:pPr marL="0" indent="0" algn="ctr">
              <a:buNone/>
            </a:pPr>
            <a:r>
              <a:rPr lang="ru-RU" sz="4200" dirty="0"/>
              <a:t>Содержание итоговой контрольной работы для промежуточной аттестации за курс химии основной школы определяется прежде всего с учетом ведущих положений следующих документов:</a:t>
            </a:r>
          </a:p>
          <a:p>
            <a:pPr marL="0" indent="0" algn="ctr">
              <a:buNone/>
            </a:pPr>
            <a:r>
              <a:rPr lang="ru-RU" sz="4200" dirty="0"/>
              <a:t>  приказ Министерства просвещения Российской Федерации от 31.05.2021 № 287 «Об утверждении федерального государственного образовательного стандарта основного общего образования» (Зарегистрирован Минюстом России 05.07.2021 № 64101);</a:t>
            </a:r>
          </a:p>
          <a:p>
            <a:pPr marL="0" indent="0" algn="ctr">
              <a:buNone/>
            </a:pPr>
            <a:r>
              <a:rPr lang="ru-RU" sz="4200" dirty="0"/>
              <a:t> приказ Министерства просвещения Российской Федерации от 18.07.2022 № 568 «О внесении изменений в федеральный государственный образовательный стандарт основного общего образования, утвержденный приказом Министерства просвещения Российской Федерации от 31 мая 2021 г. № 287» (Зарегистрирован Минюстом России 17.08.2022 № 69675);</a:t>
            </a:r>
          </a:p>
          <a:p>
            <a:pPr marL="0" indent="0" algn="ctr">
              <a:buNone/>
            </a:pPr>
            <a:r>
              <a:rPr lang="ru-RU" sz="4200" dirty="0"/>
              <a:t>  приказ Министерства просвещения Российской Федерации от 18.05.2023 № 370 «Об утверждении федеральной образовательной программы основного общего образования» (Зарегистрирован Минюстом России 12.07.2023 № 74223). </a:t>
            </a:r>
          </a:p>
          <a:p>
            <a:pPr marL="0" indent="0" algn="ctr">
              <a:buNone/>
            </a:pPr>
            <a:r>
              <a:rPr lang="ru-RU" sz="4200" dirty="0"/>
              <a:t>Основой для определения содержания данной итоговой контрольной работы являются также принципы организации содержания самого курса химии для 8–9 классов (базового уровня) и планируемые результаты его освоения (предметные и метапредметные), представленные в федеральной рабочей программе по учебному предмету «Химия».</a:t>
            </a:r>
          </a:p>
        </p:txBody>
      </p:sp>
    </p:spTree>
    <p:extLst>
      <p:ext uri="{BB962C8B-B14F-4D97-AF65-F5344CB8AC3E}">
        <p14:creationId xmlns:p14="http://schemas.microsoft.com/office/powerpoint/2010/main" val="3303723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C5061-A8E2-D1AA-BBC3-518B7F1ABAEB}"/>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CF0C4707-0A64-2D92-C2F7-E568954391E0}"/>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a:extLst>
              <a:ext uri="{FF2B5EF4-FFF2-40B4-BE49-F238E27FC236}">
                <a16:creationId xmlns:a16="http://schemas.microsoft.com/office/drawing/2014/main" id="{2C2079A7-1BEF-9E52-564F-9B293648EB00}"/>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9E330D8D-0B3B-BFE6-9A2F-5C142C49A2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C51DD4CC-354C-D9BB-F70A-F7731722AC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grpSp>
        <p:nvGrpSpPr>
          <p:cNvPr id="11" name="Группа 10">
            <a:extLst>
              <a:ext uri="{FF2B5EF4-FFF2-40B4-BE49-F238E27FC236}">
                <a16:creationId xmlns:a16="http://schemas.microsoft.com/office/drawing/2014/main" id="{632CC674-91C4-659E-151C-E81AFD9E113A}"/>
              </a:ext>
            </a:extLst>
          </p:cNvPr>
          <p:cNvGrpSpPr/>
          <p:nvPr/>
        </p:nvGrpSpPr>
        <p:grpSpPr>
          <a:xfrm>
            <a:off x="157316" y="1168637"/>
            <a:ext cx="12015019" cy="3100678"/>
            <a:chOff x="157316" y="1168637"/>
            <a:chExt cx="12015019" cy="3100678"/>
          </a:xfrm>
        </p:grpSpPr>
        <p:sp>
          <p:nvSpPr>
            <p:cNvPr id="2" name="TextBox 1">
              <a:extLst>
                <a:ext uri="{FF2B5EF4-FFF2-40B4-BE49-F238E27FC236}">
                  <a16:creationId xmlns:a16="http://schemas.microsoft.com/office/drawing/2014/main" id="{4F192DDC-5775-EEF6-4BFD-299C87658CFD}"/>
                </a:ext>
              </a:extLst>
            </p:cNvPr>
            <p:cNvSpPr txBox="1"/>
            <p:nvPr/>
          </p:nvSpPr>
          <p:spPr>
            <a:xfrm>
              <a:off x="239349" y="1168637"/>
              <a:ext cx="10034951"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Задача 33 (пример 1)</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algn="ctr"/>
              <a:endParaRPr lang="ru-RU" sz="3200" dirty="0">
                <a:solidFill>
                  <a:prstClr val="black"/>
                </a:solidFill>
                <a:latin typeface="Calibri" panose="020F0502020204030204"/>
                <a:ea typeface="Calibri" panose="020F0502020204030204" pitchFamily="34" charset="0"/>
                <a:cs typeface="Calibri" panose="020F0502020204030204" pitchFamily="34" charset="0"/>
              </a:endParaRPr>
            </a:p>
            <a:p>
              <a:endParaRPr lang="ru-RU" sz="3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0" name="Группа 9">
              <a:extLst>
                <a:ext uri="{FF2B5EF4-FFF2-40B4-BE49-F238E27FC236}">
                  <a16:creationId xmlns:a16="http://schemas.microsoft.com/office/drawing/2014/main" id="{CD7AD35D-7258-CB6B-B185-23E60110B5DF}"/>
                </a:ext>
              </a:extLst>
            </p:cNvPr>
            <p:cNvGrpSpPr/>
            <p:nvPr/>
          </p:nvGrpSpPr>
          <p:grpSpPr>
            <a:xfrm>
              <a:off x="157316" y="1840592"/>
              <a:ext cx="12015019" cy="2428723"/>
              <a:chOff x="157316" y="1840592"/>
              <a:chExt cx="12015019" cy="2428723"/>
            </a:xfrm>
          </p:grpSpPr>
          <p:sp>
            <p:nvSpPr>
              <p:cNvPr id="4" name="TextBox 3">
                <a:extLst>
                  <a:ext uri="{FF2B5EF4-FFF2-40B4-BE49-F238E27FC236}">
                    <a16:creationId xmlns:a16="http://schemas.microsoft.com/office/drawing/2014/main" id="{1998647B-243B-418C-848B-8C3DC8C153DF}"/>
                  </a:ext>
                </a:extLst>
              </p:cNvPr>
              <p:cNvSpPr txBox="1"/>
              <p:nvPr/>
            </p:nvSpPr>
            <p:spPr>
              <a:xfrm>
                <a:off x="157316" y="1840592"/>
                <a:ext cx="12015019" cy="523220"/>
              </a:xfrm>
              <a:prstGeom prst="rect">
                <a:avLst/>
              </a:prstGeom>
              <a:noFill/>
            </p:spPr>
            <p:txBody>
              <a:bodyPr wrap="square" rtlCol="0">
                <a:spAutoFit/>
              </a:bodyPr>
              <a:lstStyle/>
              <a:p>
                <a:pPr algn="ct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2C2A1747-2B1E-E1D3-95BA-2D00F5EEF8B2}"/>
                  </a:ext>
                </a:extLst>
              </p:cNvPr>
              <p:cNvSpPr txBox="1"/>
              <p:nvPr/>
            </p:nvSpPr>
            <p:spPr>
              <a:xfrm>
                <a:off x="157316" y="3746095"/>
                <a:ext cx="11926529" cy="523220"/>
              </a:xfrm>
              <a:prstGeom prst="rect">
                <a:avLst/>
              </a:prstGeom>
              <a:noFill/>
            </p:spPr>
            <p:txBody>
              <a:bodyPr wrap="square" rtlCol="0">
                <a:spAutoFit/>
              </a:bodyPr>
              <a:lstStyle/>
              <a:p>
                <a:pPr algn="ctr"/>
                <a:endParaRPr lang="ru-RU" sz="2800" dirty="0">
                  <a:latin typeface="Calibri" panose="020F0502020204030204" pitchFamily="34" charset="0"/>
                  <a:ea typeface="Calibri" panose="020F0502020204030204" pitchFamily="34" charset="0"/>
                  <a:cs typeface="Calibri" panose="020F0502020204030204" pitchFamily="34" charset="0"/>
                </a:endParaRPr>
              </a:p>
            </p:txBody>
          </p:sp>
        </p:grpSp>
      </p:grpSp>
      <p:pic>
        <p:nvPicPr>
          <p:cNvPr id="5" name="Рисунок 4">
            <a:extLst>
              <a:ext uri="{FF2B5EF4-FFF2-40B4-BE49-F238E27FC236}">
                <a16:creationId xmlns:a16="http://schemas.microsoft.com/office/drawing/2014/main" id="{409450C8-9320-3BBE-60B6-4319C2C58070}"/>
              </a:ext>
            </a:extLst>
          </p:cNvPr>
          <p:cNvPicPr>
            <a:picLocks noChangeAspect="1"/>
          </p:cNvPicPr>
          <p:nvPr/>
        </p:nvPicPr>
        <p:blipFill>
          <a:blip r:embed="rId4"/>
          <a:stretch>
            <a:fillRect/>
          </a:stretch>
        </p:blipFill>
        <p:spPr>
          <a:xfrm>
            <a:off x="596900" y="1840592"/>
            <a:ext cx="11010900" cy="4889303"/>
          </a:xfrm>
          <a:prstGeom prst="rect">
            <a:avLst/>
          </a:prstGeom>
        </p:spPr>
      </p:pic>
    </p:spTree>
    <p:extLst>
      <p:ext uri="{BB962C8B-B14F-4D97-AF65-F5344CB8AC3E}">
        <p14:creationId xmlns:p14="http://schemas.microsoft.com/office/powerpoint/2010/main" val="2594537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AF587-3C93-28DA-C0C1-2669013325D7}"/>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A2DDD034-4AEA-F2E6-1A73-84A27B36B21F}"/>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a:extLst>
              <a:ext uri="{FF2B5EF4-FFF2-40B4-BE49-F238E27FC236}">
                <a16:creationId xmlns:a16="http://schemas.microsoft.com/office/drawing/2014/main" id="{8F73EE87-A765-86F8-B599-0B7D4FC5523F}"/>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AF05E72B-DBC1-B1AB-A680-AB5A606E68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D29F1170-1D11-3E15-84B5-C4E32D4229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grpSp>
        <p:nvGrpSpPr>
          <p:cNvPr id="11" name="Группа 10">
            <a:extLst>
              <a:ext uri="{FF2B5EF4-FFF2-40B4-BE49-F238E27FC236}">
                <a16:creationId xmlns:a16="http://schemas.microsoft.com/office/drawing/2014/main" id="{937B90B4-8069-C10B-769B-C908F5B8ADA1}"/>
              </a:ext>
            </a:extLst>
          </p:cNvPr>
          <p:cNvGrpSpPr/>
          <p:nvPr/>
        </p:nvGrpSpPr>
        <p:grpSpPr>
          <a:xfrm>
            <a:off x="0" y="328322"/>
            <a:ext cx="12015019" cy="3100678"/>
            <a:chOff x="157316" y="1168637"/>
            <a:chExt cx="12015019" cy="3100678"/>
          </a:xfrm>
        </p:grpSpPr>
        <p:sp>
          <p:nvSpPr>
            <p:cNvPr id="2" name="TextBox 1">
              <a:extLst>
                <a:ext uri="{FF2B5EF4-FFF2-40B4-BE49-F238E27FC236}">
                  <a16:creationId xmlns:a16="http://schemas.microsoft.com/office/drawing/2014/main" id="{60C67310-486E-CD23-7086-D41EDFE885E5}"/>
                </a:ext>
              </a:extLst>
            </p:cNvPr>
            <p:cNvSpPr txBox="1"/>
            <p:nvPr/>
          </p:nvSpPr>
          <p:spPr>
            <a:xfrm>
              <a:off x="239349" y="1168637"/>
              <a:ext cx="3462895"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Решение</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algn="ctr"/>
              <a:endParaRPr lang="ru-RU" sz="3600" dirty="0">
                <a:solidFill>
                  <a:prstClr val="black"/>
                </a:solidFill>
                <a:latin typeface="Calibri" panose="020F0502020204030204"/>
                <a:ea typeface="Calibri" panose="020F0502020204030204" pitchFamily="34" charset="0"/>
                <a:cs typeface="Calibri" panose="020F0502020204030204" pitchFamily="34" charset="0"/>
              </a:endParaRPr>
            </a:p>
            <a:p>
              <a:endParaRPr lang="ru-RU" sz="3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0" name="Группа 9">
              <a:extLst>
                <a:ext uri="{FF2B5EF4-FFF2-40B4-BE49-F238E27FC236}">
                  <a16:creationId xmlns:a16="http://schemas.microsoft.com/office/drawing/2014/main" id="{449DAB5D-D490-54FB-59A6-27D85D9C77D1}"/>
                </a:ext>
              </a:extLst>
            </p:cNvPr>
            <p:cNvGrpSpPr/>
            <p:nvPr/>
          </p:nvGrpSpPr>
          <p:grpSpPr>
            <a:xfrm>
              <a:off x="157316" y="1840592"/>
              <a:ext cx="12015019" cy="2428723"/>
              <a:chOff x="157316" y="1840592"/>
              <a:chExt cx="12015019" cy="2428723"/>
            </a:xfrm>
          </p:grpSpPr>
          <p:sp>
            <p:nvSpPr>
              <p:cNvPr id="4" name="TextBox 3">
                <a:extLst>
                  <a:ext uri="{FF2B5EF4-FFF2-40B4-BE49-F238E27FC236}">
                    <a16:creationId xmlns:a16="http://schemas.microsoft.com/office/drawing/2014/main" id="{776732FA-B3D4-8494-A48B-143BC496A4C5}"/>
                  </a:ext>
                </a:extLst>
              </p:cNvPr>
              <p:cNvSpPr txBox="1"/>
              <p:nvPr/>
            </p:nvSpPr>
            <p:spPr>
              <a:xfrm>
                <a:off x="157316" y="1840592"/>
                <a:ext cx="12015019" cy="523220"/>
              </a:xfrm>
              <a:prstGeom prst="rect">
                <a:avLst/>
              </a:prstGeom>
              <a:noFill/>
            </p:spPr>
            <p:txBody>
              <a:bodyPr wrap="square" rtlCol="0">
                <a:spAutoFit/>
              </a:bodyPr>
              <a:lstStyle/>
              <a:p>
                <a:pPr algn="ct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F4148542-135B-565F-31FF-8F71136685B0}"/>
                  </a:ext>
                </a:extLst>
              </p:cNvPr>
              <p:cNvSpPr txBox="1"/>
              <p:nvPr/>
            </p:nvSpPr>
            <p:spPr>
              <a:xfrm>
                <a:off x="157316" y="3746095"/>
                <a:ext cx="11926529" cy="523220"/>
              </a:xfrm>
              <a:prstGeom prst="rect">
                <a:avLst/>
              </a:prstGeom>
              <a:noFill/>
            </p:spPr>
            <p:txBody>
              <a:bodyPr wrap="square" rtlCol="0">
                <a:spAutoFit/>
              </a:bodyPr>
              <a:lstStyle/>
              <a:p>
                <a:pPr algn="ctr"/>
                <a:endParaRPr lang="ru-RU" sz="2800" dirty="0">
                  <a:latin typeface="Calibri" panose="020F0502020204030204" pitchFamily="34" charset="0"/>
                  <a:ea typeface="Calibri" panose="020F0502020204030204" pitchFamily="34" charset="0"/>
                  <a:cs typeface="Calibri" panose="020F0502020204030204" pitchFamily="34" charset="0"/>
                </a:endParaRPr>
              </a:p>
            </p:txBody>
          </p:sp>
        </p:grpSp>
      </p:grpSp>
      <p:pic>
        <p:nvPicPr>
          <p:cNvPr id="5" name="Рисунок 4">
            <a:extLst>
              <a:ext uri="{FF2B5EF4-FFF2-40B4-BE49-F238E27FC236}">
                <a16:creationId xmlns:a16="http://schemas.microsoft.com/office/drawing/2014/main" id="{538DEADE-9D16-75C8-EB8E-BA3A3E0750F6}"/>
              </a:ext>
            </a:extLst>
          </p:cNvPr>
          <p:cNvPicPr>
            <a:picLocks noChangeAspect="1"/>
          </p:cNvPicPr>
          <p:nvPr/>
        </p:nvPicPr>
        <p:blipFill>
          <a:blip r:embed="rId4"/>
          <a:stretch>
            <a:fillRect/>
          </a:stretch>
        </p:blipFill>
        <p:spPr>
          <a:xfrm>
            <a:off x="869563" y="1000277"/>
            <a:ext cx="9149941" cy="5796022"/>
          </a:xfrm>
          <a:prstGeom prst="rect">
            <a:avLst/>
          </a:prstGeom>
        </p:spPr>
      </p:pic>
    </p:spTree>
    <p:extLst>
      <p:ext uri="{BB962C8B-B14F-4D97-AF65-F5344CB8AC3E}">
        <p14:creationId xmlns:p14="http://schemas.microsoft.com/office/powerpoint/2010/main" val="896199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18A1E-FEE4-FCEF-001F-176C2973B61A}"/>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828418D0-96D1-899B-7F79-858833F60EF9}"/>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a:extLst>
              <a:ext uri="{FF2B5EF4-FFF2-40B4-BE49-F238E27FC236}">
                <a16:creationId xmlns:a16="http://schemas.microsoft.com/office/drawing/2014/main" id="{8EE5990E-6E9B-02BA-DF01-2F7D31188603}"/>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BD43AFE7-77F9-CD54-6C71-8B25692765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3F9285F2-3269-DD80-CAEE-7A80434615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grpSp>
        <p:nvGrpSpPr>
          <p:cNvPr id="11" name="Группа 10">
            <a:extLst>
              <a:ext uri="{FF2B5EF4-FFF2-40B4-BE49-F238E27FC236}">
                <a16:creationId xmlns:a16="http://schemas.microsoft.com/office/drawing/2014/main" id="{686BE4C2-6ECD-409C-96F3-553BFBB108E7}"/>
              </a:ext>
            </a:extLst>
          </p:cNvPr>
          <p:cNvGrpSpPr/>
          <p:nvPr/>
        </p:nvGrpSpPr>
        <p:grpSpPr>
          <a:xfrm>
            <a:off x="-179751" y="275569"/>
            <a:ext cx="12352086" cy="3993746"/>
            <a:chOff x="-179751" y="275569"/>
            <a:chExt cx="12352086" cy="3993746"/>
          </a:xfrm>
        </p:grpSpPr>
        <p:sp>
          <p:nvSpPr>
            <p:cNvPr id="2" name="TextBox 1">
              <a:extLst>
                <a:ext uri="{FF2B5EF4-FFF2-40B4-BE49-F238E27FC236}">
                  <a16:creationId xmlns:a16="http://schemas.microsoft.com/office/drawing/2014/main" id="{D8878F63-88BD-C8E8-270B-A2039F4A00DE}"/>
                </a:ext>
              </a:extLst>
            </p:cNvPr>
            <p:cNvSpPr txBox="1"/>
            <p:nvPr/>
          </p:nvSpPr>
          <p:spPr>
            <a:xfrm>
              <a:off x="-179751" y="275569"/>
              <a:ext cx="3360373"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Задача 33 (пример 2)</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algn="ctr"/>
              <a:endParaRPr lang="ru-RU" sz="3600" dirty="0">
                <a:solidFill>
                  <a:prstClr val="black"/>
                </a:solidFill>
                <a:latin typeface="Calibri" panose="020F0502020204030204"/>
                <a:ea typeface="Calibri" panose="020F0502020204030204" pitchFamily="34" charset="0"/>
                <a:cs typeface="Calibri" panose="020F0502020204030204" pitchFamily="34" charset="0"/>
              </a:endParaRPr>
            </a:p>
            <a:p>
              <a:endParaRPr lang="ru-RU" sz="3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0" name="Группа 9">
              <a:extLst>
                <a:ext uri="{FF2B5EF4-FFF2-40B4-BE49-F238E27FC236}">
                  <a16:creationId xmlns:a16="http://schemas.microsoft.com/office/drawing/2014/main" id="{5F75C8F8-110C-3EB2-3CE9-4C426B9EA45F}"/>
                </a:ext>
              </a:extLst>
            </p:cNvPr>
            <p:cNvGrpSpPr/>
            <p:nvPr/>
          </p:nvGrpSpPr>
          <p:grpSpPr>
            <a:xfrm>
              <a:off x="157316" y="1840592"/>
              <a:ext cx="12015019" cy="2428723"/>
              <a:chOff x="157316" y="1840592"/>
              <a:chExt cx="12015019" cy="2428723"/>
            </a:xfrm>
          </p:grpSpPr>
          <p:sp>
            <p:nvSpPr>
              <p:cNvPr id="4" name="TextBox 3">
                <a:extLst>
                  <a:ext uri="{FF2B5EF4-FFF2-40B4-BE49-F238E27FC236}">
                    <a16:creationId xmlns:a16="http://schemas.microsoft.com/office/drawing/2014/main" id="{247E6E03-ED83-DF7F-B841-B41A60085B1E}"/>
                  </a:ext>
                </a:extLst>
              </p:cNvPr>
              <p:cNvSpPr txBox="1"/>
              <p:nvPr/>
            </p:nvSpPr>
            <p:spPr>
              <a:xfrm>
                <a:off x="157316" y="1840592"/>
                <a:ext cx="12015019" cy="523220"/>
              </a:xfrm>
              <a:prstGeom prst="rect">
                <a:avLst/>
              </a:prstGeom>
              <a:noFill/>
            </p:spPr>
            <p:txBody>
              <a:bodyPr wrap="square" rtlCol="0">
                <a:spAutoFit/>
              </a:bodyPr>
              <a:lstStyle/>
              <a:p>
                <a:pPr algn="ct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DC290F59-2E54-182B-B9F4-31200C24FCD0}"/>
                  </a:ext>
                </a:extLst>
              </p:cNvPr>
              <p:cNvSpPr txBox="1"/>
              <p:nvPr/>
            </p:nvSpPr>
            <p:spPr>
              <a:xfrm>
                <a:off x="157316" y="3746095"/>
                <a:ext cx="11926529" cy="523220"/>
              </a:xfrm>
              <a:prstGeom prst="rect">
                <a:avLst/>
              </a:prstGeom>
              <a:noFill/>
            </p:spPr>
            <p:txBody>
              <a:bodyPr wrap="square" rtlCol="0">
                <a:spAutoFit/>
              </a:bodyPr>
              <a:lstStyle/>
              <a:p>
                <a:pPr algn="ctr"/>
                <a:endParaRPr lang="ru-RU" sz="2800" dirty="0">
                  <a:latin typeface="Calibri" panose="020F0502020204030204" pitchFamily="34" charset="0"/>
                  <a:ea typeface="Calibri" panose="020F0502020204030204" pitchFamily="34" charset="0"/>
                  <a:cs typeface="Calibri" panose="020F0502020204030204" pitchFamily="34" charset="0"/>
                </a:endParaRPr>
              </a:p>
            </p:txBody>
          </p:sp>
        </p:grpSp>
      </p:grpSp>
      <p:pic>
        <p:nvPicPr>
          <p:cNvPr id="5" name="Рисунок 4">
            <a:extLst>
              <a:ext uri="{FF2B5EF4-FFF2-40B4-BE49-F238E27FC236}">
                <a16:creationId xmlns:a16="http://schemas.microsoft.com/office/drawing/2014/main" id="{1454279C-C316-33D9-A2AB-2876956F63BE}"/>
              </a:ext>
            </a:extLst>
          </p:cNvPr>
          <p:cNvPicPr>
            <a:picLocks noChangeAspect="1"/>
          </p:cNvPicPr>
          <p:nvPr/>
        </p:nvPicPr>
        <p:blipFill>
          <a:blip r:embed="rId4"/>
          <a:stretch>
            <a:fillRect/>
          </a:stretch>
        </p:blipFill>
        <p:spPr>
          <a:xfrm>
            <a:off x="584200" y="1384299"/>
            <a:ext cx="10858500" cy="4698779"/>
          </a:xfrm>
          <a:prstGeom prst="rect">
            <a:avLst/>
          </a:prstGeom>
        </p:spPr>
      </p:pic>
    </p:spTree>
    <p:extLst>
      <p:ext uri="{BB962C8B-B14F-4D97-AF65-F5344CB8AC3E}">
        <p14:creationId xmlns:p14="http://schemas.microsoft.com/office/powerpoint/2010/main" val="3756894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6A8E8-72C8-5D48-80A3-8A5592DA3D19}"/>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C8E02476-8244-5F8D-5D6B-16B462B0653B}"/>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a:extLst>
              <a:ext uri="{FF2B5EF4-FFF2-40B4-BE49-F238E27FC236}">
                <a16:creationId xmlns:a16="http://schemas.microsoft.com/office/drawing/2014/main" id="{4A165D12-8C28-DFF4-6D82-1056A0CCD07C}"/>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92C72BEA-9E65-4DA9-6921-7304461CE1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28105"/>
            <a:ext cx="3360373" cy="639194"/>
          </a:xfrm>
          <a:prstGeom prst="rect">
            <a:avLst/>
          </a:prstGeom>
        </p:spPr>
      </p:pic>
      <p:pic>
        <p:nvPicPr>
          <p:cNvPr id="27" name="Рисунок 26">
            <a:extLst>
              <a:ext uri="{FF2B5EF4-FFF2-40B4-BE49-F238E27FC236}">
                <a16:creationId xmlns:a16="http://schemas.microsoft.com/office/drawing/2014/main" id="{764EB42E-BB32-8167-CEFE-6E680A126D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p:grpSp>
        <p:nvGrpSpPr>
          <p:cNvPr id="11" name="Группа 10">
            <a:extLst>
              <a:ext uri="{FF2B5EF4-FFF2-40B4-BE49-F238E27FC236}">
                <a16:creationId xmlns:a16="http://schemas.microsoft.com/office/drawing/2014/main" id="{8CBF1A30-41CC-276B-070E-2DBF09549AD7}"/>
              </a:ext>
            </a:extLst>
          </p:cNvPr>
          <p:cNvGrpSpPr/>
          <p:nvPr/>
        </p:nvGrpSpPr>
        <p:grpSpPr>
          <a:xfrm>
            <a:off x="157316" y="279401"/>
            <a:ext cx="12015019" cy="933450"/>
            <a:chOff x="157316" y="1168637"/>
            <a:chExt cx="12015019" cy="3100678"/>
          </a:xfrm>
        </p:grpSpPr>
        <p:sp>
          <p:nvSpPr>
            <p:cNvPr id="2" name="TextBox 1">
              <a:extLst>
                <a:ext uri="{FF2B5EF4-FFF2-40B4-BE49-F238E27FC236}">
                  <a16:creationId xmlns:a16="http://schemas.microsoft.com/office/drawing/2014/main" id="{9DC2D2FF-7DAA-D67E-A0F5-25FDA523A4DD}"/>
                </a:ext>
              </a:extLst>
            </p:cNvPr>
            <p:cNvSpPr txBox="1"/>
            <p:nvPr/>
          </p:nvSpPr>
          <p:spPr>
            <a:xfrm>
              <a:off x="239349" y="1168637"/>
              <a:ext cx="2707051"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3600" dirty="0">
                  <a:solidFill>
                    <a:prstClr val="black"/>
                  </a:solidFill>
                  <a:latin typeface="Calibri" panose="020F0502020204030204" pitchFamily="34" charset="0"/>
                  <a:ea typeface="Calibri" panose="020F0502020204030204" pitchFamily="34" charset="0"/>
                  <a:cs typeface="Calibri" panose="020F0502020204030204" pitchFamily="34" charset="0"/>
                </a:rPr>
                <a:t>Решение</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algn="ctr"/>
              <a:endParaRPr lang="ru-RU" sz="3600" dirty="0">
                <a:solidFill>
                  <a:prstClr val="black"/>
                </a:solidFill>
                <a:latin typeface="Calibri" panose="020F0502020204030204"/>
                <a:ea typeface="Calibri" panose="020F0502020204030204" pitchFamily="34" charset="0"/>
                <a:cs typeface="Calibri" panose="020F0502020204030204" pitchFamily="34" charset="0"/>
              </a:endParaRPr>
            </a:p>
            <a:p>
              <a:endParaRPr lang="ru-RU" sz="3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0" name="Группа 9">
              <a:extLst>
                <a:ext uri="{FF2B5EF4-FFF2-40B4-BE49-F238E27FC236}">
                  <a16:creationId xmlns:a16="http://schemas.microsoft.com/office/drawing/2014/main" id="{C3E53132-3812-74A3-63F8-D2F920A9EF78}"/>
                </a:ext>
              </a:extLst>
            </p:cNvPr>
            <p:cNvGrpSpPr/>
            <p:nvPr/>
          </p:nvGrpSpPr>
          <p:grpSpPr>
            <a:xfrm>
              <a:off x="157316" y="1840592"/>
              <a:ext cx="12015019" cy="2428723"/>
              <a:chOff x="157316" y="1840592"/>
              <a:chExt cx="12015019" cy="2428723"/>
            </a:xfrm>
          </p:grpSpPr>
          <p:sp>
            <p:nvSpPr>
              <p:cNvPr id="4" name="TextBox 3">
                <a:extLst>
                  <a:ext uri="{FF2B5EF4-FFF2-40B4-BE49-F238E27FC236}">
                    <a16:creationId xmlns:a16="http://schemas.microsoft.com/office/drawing/2014/main" id="{55E1F5B3-63B3-EDAD-08C5-ED7398BCF7BF}"/>
                  </a:ext>
                </a:extLst>
              </p:cNvPr>
              <p:cNvSpPr txBox="1"/>
              <p:nvPr/>
            </p:nvSpPr>
            <p:spPr>
              <a:xfrm>
                <a:off x="157316" y="1840592"/>
                <a:ext cx="12015019" cy="523220"/>
              </a:xfrm>
              <a:prstGeom prst="rect">
                <a:avLst/>
              </a:prstGeom>
              <a:noFill/>
            </p:spPr>
            <p:txBody>
              <a:bodyPr wrap="square" rtlCol="0">
                <a:spAutoFit/>
              </a:bodyPr>
              <a:lstStyle/>
              <a:p>
                <a:pPr algn="ct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A3982273-3DEC-F860-05C5-A4B2257BEAA8}"/>
                  </a:ext>
                </a:extLst>
              </p:cNvPr>
              <p:cNvSpPr txBox="1"/>
              <p:nvPr/>
            </p:nvSpPr>
            <p:spPr>
              <a:xfrm>
                <a:off x="157316" y="3746095"/>
                <a:ext cx="11926529" cy="523220"/>
              </a:xfrm>
              <a:prstGeom prst="rect">
                <a:avLst/>
              </a:prstGeom>
              <a:noFill/>
            </p:spPr>
            <p:txBody>
              <a:bodyPr wrap="square" rtlCol="0">
                <a:spAutoFit/>
              </a:bodyPr>
              <a:lstStyle/>
              <a:p>
                <a:pPr algn="ctr"/>
                <a:endParaRPr lang="ru-RU" sz="2800" dirty="0">
                  <a:latin typeface="Calibri" panose="020F0502020204030204" pitchFamily="34" charset="0"/>
                  <a:ea typeface="Calibri" panose="020F0502020204030204" pitchFamily="34" charset="0"/>
                  <a:cs typeface="Calibri" panose="020F0502020204030204" pitchFamily="34" charset="0"/>
                </a:endParaRPr>
              </a:p>
            </p:txBody>
          </p:sp>
        </p:grpSp>
      </p:grpSp>
      <p:pic>
        <p:nvPicPr>
          <p:cNvPr id="5" name="Рисунок 4">
            <a:extLst>
              <a:ext uri="{FF2B5EF4-FFF2-40B4-BE49-F238E27FC236}">
                <a16:creationId xmlns:a16="http://schemas.microsoft.com/office/drawing/2014/main" id="{3FE95620-1EF6-D71B-65C8-BB5330C7AE21}"/>
              </a:ext>
            </a:extLst>
          </p:cNvPr>
          <p:cNvPicPr>
            <a:picLocks noChangeAspect="1"/>
          </p:cNvPicPr>
          <p:nvPr/>
        </p:nvPicPr>
        <p:blipFill>
          <a:blip r:embed="rId4"/>
          <a:stretch>
            <a:fillRect/>
          </a:stretch>
        </p:blipFill>
        <p:spPr>
          <a:xfrm>
            <a:off x="825501" y="904766"/>
            <a:ext cx="9613900" cy="5805596"/>
          </a:xfrm>
          <a:prstGeom prst="rect">
            <a:avLst/>
          </a:prstGeom>
        </p:spPr>
      </p:pic>
    </p:spTree>
    <p:extLst>
      <p:ext uri="{BB962C8B-B14F-4D97-AF65-F5344CB8AC3E}">
        <p14:creationId xmlns:p14="http://schemas.microsoft.com/office/powerpoint/2010/main" val="3745150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CCE2E-ABE5-B2AF-1B11-EAFDD1F9FCF9}"/>
            </a:ext>
          </a:extLst>
        </p:cNvPr>
        <p:cNvGrpSpPr/>
        <p:nvPr/>
      </p:nvGrpSpPr>
      <p:grpSpPr>
        <a:xfrm>
          <a:off x="0" y="0"/>
          <a:ext cx="0" cy="0"/>
          <a:chOff x="0" y="0"/>
          <a:chExt cx="0" cy="0"/>
        </a:xfrm>
      </p:grpSpPr>
      <p:sp>
        <p:nvSpPr>
          <p:cNvPr id="23" name="Прямоугольный треугольник 22">
            <a:extLst>
              <a:ext uri="{FF2B5EF4-FFF2-40B4-BE49-F238E27FC236}">
                <a16:creationId xmlns:a16="http://schemas.microsoft.com/office/drawing/2014/main" id="{06BBF660-9D18-768F-2D36-667AC70B4A62}"/>
              </a:ext>
            </a:extLst>
          </p:cNvPr>
          <p:cNvSpPr/>
          <p:nvPr/>
        </p:nvSpPr>
        <p:spPr>
          <a:xfrm>
            <a:off x="0" y="5924553"/>
            <a:ext cx="10608501"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a:extLst>
              <a:ext uri="{FF2B5EF4-FFF2-40B4-BE49-F238E27FC236}">
                <a16:creationId xmlns:a16="http://schemas.microsoft.com/office/drawing/2014/main" id="{8D117B23-7232-AD87-8D03-76B709C448AF}"/>
              </a:ext>
            </a:extLst>
          </p:cNvPr>
          <p:cNvSpPr/>
          <p:nvPr/>
        </p:nvSpPr>
        <p:spPr>
          <a:xfrm flipH="1">
            <a:off x="4655840" y="5924553"/>
            <a:ext cx="753616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a16="http://schemas.microsoft.com/office/drawing/2014/main" id="{6BEB9B26-8D1A-490F-0348-031B45C4AE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8" y="189806"/>
            <a:ext cx="3360373" cy="639194"/>
          </a:xfrm>
          <a:prstGeom prst="rect">
            <a:avLst/>
          </a:prstGeom>
        </p:spPr>
      </p:pic>
      <p:pic>
        <p:nvPicPr>
          <p:cNvPr id="27" name="Рисунок 26">
            <a:extLst>
              <a:ext uri="{FF2B5EF4-FFF2-40B4-BE49-F238E27FC236}">
                <a16:creationId xmlns:a16="http://schemas.microsoft.com/office/drawing/2014/main" id="{238F1E00-99F0-9170-DDED-62B8F42674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139" y="128105"/>
            <a:ext cx="4608512" cy="76259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4340144-599E-45D3-9E9A-C8E32DDBCDAA}"/>
                  </a:ext>
                </a:extLst>
              </p:cNvPr>
              <p:cNvSpPr txBox="1"/>
              <p:nvPr/>
            </p:nvSpPr>
            <p:spPr>
              <a:xfrm>
                <a:off x="88490" y="1012044"/>
                <a:ext cx="12015019" cy="4832092"/>
              </a:xfrm>
              <a:prstGeom prst="rect">
                <a:avLst/>
              </a:prstGeom>
              <a:noFill/>
            </p:spPr>
            <p:txBody>
              <a:bodyPr wrap="square" rtlCol="0">
                <a:spAutoFit/>
              </a:bodyPr>
              <a:lstStyle/>
              <a:p>
                <a:pPr algn="ctr"/>
                <a:r>
                  <a:rPr lang="ru-RU" sz="3600" b="0" dirty="0">
                    <a:latin typeface="Calibri" panose="020F0502020204030204" pitchFamily="34" charset="0"/>
                    <a:ea typeface="Calibri" panose="020F0502020204030204" pitchFamily="34" charset="0"/>
                    <a:cs typeface="Calibri" panose="020F0502020204030204" pitchFamily="34" charset="0"/>
                  </a:rPr>
                  <a:t>Задача 33 (пример 3)</a:t>
                </a:r>
                <a:endParaRPr lang="en-US" sz="3600" b="0" dirty="0">
                  <a:latin typeface="Calibri" panose="020F0502020204030204" pitchFamily="34" charset="0"/>
                  <a:ea typeface="Calibri" panose="020F0502020204030204" pitchFamily="34" charset="0"/>
                  <a:cs typeface="Calibri" panose="020F0502020204030204" pitchFamily="34" charset="0"/>
                </a:endParaRPr>
              </a:p>
              <a:p>
                <a:pPr algn="ctr"/>
                <a:endParaRPr lang="ru-RU" sz="3200" dirty="0">
                  <a:latin typeface="Calibri" panose="020F0502020204030204" pitchFamily="34" charset="0"/>
                  <a:ea typeface="Calibri" panose="020F0502020204030204" pitchFamily="34" charset="0"/>
                  <a:cs typeface="Calibri" panose="020F0502020204030204" pitchFamily="34" charset="0"/>
                </a:endParaRPr>
              </a:p>
              <a:p>
                <a:r>
                  <a:rPr lang="ru-RU" sz="3000" b="0" dirty="0">
                    <a:latin typeface="Calibri" panose="020F0502020204030204" pitchFamily="34" charset="0"/>
                    <a:ea typeface="Calibri" panose="020F0502020204030204" pitchFamily="34" charset="0"/>
                    <a:cs typeface="Calibri" panose="020F0502020204030204" pitchFamily="34" charset="0"/>
                  </a:rPr>
                  <a:t>Неизвестное органическое вещество </a:t>
                </a:r>
                <a:r>
                  <a:rPr lang="en-US" sz="3000" b="1" dirty="0">
                    <a:latin typeface="Calibri" panose="020F0502020204030204" pitchFamily="34" charset="0"/>
                    <a:ea typeface="Calibri" panose="020F0502020204030204" pitchFamily="34" charset="0"/>
                    <a:cs typeface="Calibri" panose="020F0502020204030204" pitchFamily="34" charset="0"/>
                  </a:rPr>
                  <a:t>X</a:t>
                </a:r>
                <a:r>
                  <a:rPr lang="en-US" sz="3000" b="0" dirty="0">
                    <a:latin typeface="Calibri" panose="020F0502020204030204" pitchFamily="34" charset="0"/>
                    <a:ea typeface="Calibri" panose="020F0502020204030204" pitchFamily="34" charset="0"/>
                    <a:cs typeface="Calibri" panose="020F0502020204030204" pitchFamily="34" charset="0"/>
                  </a:rPr>
                  <a:t> </a:t>
                </a:r>
                <a:r>
                  <a:rPr lang="ru-RU" sz="3000" b="0" dirty="0">
                    <a:latin typeface="Calibri" panose="020F0502020204030204" pitchFamily="34" charset="0"/>
                    <a:ea typeface="Calibri" panose="020F0502020204030204" pitchFamily="34" charset="0"/>
                    <a:cs typeface="Calibri" panose="020F0502020204030204" pitchFamily="34" charset="0"/>
                  </a:rPr>
                  <a:t>массой 31,50 г сожгли в токе кислорода, при этом образовались соответственно: </a:t>
                </a:r>
                <a14:m>
                  <m:oMath xmlns:m="http://schemas.openxmlformats.org/officeDocument/2006/math">
                    <m:r>
                      <m:rPr>
                        <m:sty m:val="p"/>
                      </m:rPr>
                      <a:rPr lang="en-US" sz="3000" b="0" i="0" smtClean="0">
                        <a:latin typeface="Cambria Math" panose="02040503050406030204" pitchFamily="18" charset="0"/>
                        <a:ea typeface="Calibri" panose="020F0502020204030204" pitchFamily="34" charset="0"/>
                        <a:cs typeface="Calibri" panose="020F0502020204030204" pitchFamily="34" charset="0"/>
                      </a:rPr>
                      <m:t>CO</m:t>
                    </m:r>
                    <m:r>
                      <a:rPr lang="en-US" sz="3000" b="0" i="0" baseline="-25000" smtClean="0">
                        <a:latin typeface="Cambria Math" panose="02040503050406030204" pitchFamily="18" charset="0"/>
                        <a:ea typeface="Calibri" panose="020F0502020204030204" pitchFamily="34" charset="0"/>
                        <a:cs typeface="Calibri" panose="020F0502020204030204" pitchFamily="34" charset="0"/>
                      </a:rPr>
                      <m:t>2</m:t>
                    </m:r>
                  </m:oMath>
                </a14:m>
                <a:r>
                  <a:rPr lang="en-US" sz="3000" b="0" dirty="0">
                    <a:latin typeface="Calibri" panose="020F0502020204030204" pitchFamily="34" charset="0"/>
                    <a:ea typeface="Calibri" panose="020F0502020204030204" pitchFamily="34" charset="0"/>
                    <a:cs typeface="Calibri" panose="020F0502020204030204" pitchFamily="34" charset="0"/>
                  </a:rPr>
                  <a:t> – 35,84 </a:t>
                </a:r>
                <a:r>
                  <a:rPr lang="ru-RU" sz="3000" b="0" dirty="0">
                    <a:latin typeface="Calibri" panose="020F0502020204030204" pitchFamily="34" charset="0"/>
                    <a:ea typeface="Calibri" panose="020F0502020204030204" pitchFamily="34" charset="0"/>
                    <a:cs typeface="Calibri" panose="020F0502020204030204" pitchFamily="34" charset="0"/>
                  </a:rPr>
                  <a:t>л (н.у.), </a:t>
                </a:r>
                <a14:m>
                  <m:oMath xmlns:m="http://schemas.openxmlformats.org/officeDocument/2006/math">
                    <m:r>
                      <m:rPr>
                        <m:sty m:val="p"/>
                      </m:rPr>
                      <a:rPr lang="en-US" sz="3000" b="0" i="0" smtClean="0">
                        <a:latin typeface="Cambria Math" panose="02040503050406030204" pitchFamily="18" charset="0"/>
                        <a:ea typeface="Calibri" panose="020F0502020204030204" pitchFamily="34" charset="0"/>
                        <a:cs typeface="Calibri" panose="020F0502020204030204" pitchFamily="34" charset="0"/>
                      </a:rPr>
                      <m:t>N</m:t>
                    </m:r>
                    <m:r>
                      <a:rPr lang="en-US" sz="3000" b="0" i="0" baseline="-25000" smtClean="0">
                        <a:latin typeface="Cambria Math" panose="02040503050406030204" pitchFamily="18" charset="0"/>
                        <a:ea typeface="Calibri" panose="020F0502020204030204" pitchFamily="34" charset="0"/>
                        <a:cs typeface="Calibri" panose="020F0502020204030204" pitchFamily="34" charset="0"/>
                      </a:rPr>
                      <m:t>2</m:t>
                    </m:r>
                  </m:oMath>
                </a14:m>
                <a:r>
                  <a:rPr lang="en-US" sz="3000" b="0" dirty="0">
                    <a:latin typeface="Calibri" panose="020F0502020204030204" pitchFamily="34" charset="0"/>
                    <a:ea typeface="Calibri" panose="020F0502020204030204" pitchFamily="34" charset="0"/>
                    <a:cs typeface="Calibri" panose="020F0502020204030204" pitchFamily="34" charset="0"/>
                  </a:rPr>
                  <a:t> – </a:t>
                </a:r>
                <a:r>
                  <a:rPr lang="ru-RU" sz="3000" b="0" dirty="0">
                    <a:latin typeface="Calibri" panose="020F0502020204030204" pitchFamily="34" charset="0"/>
                    <a:ea typeface="Calibri" panose="020F0502020204030204" pitchFamily="34" charset="0"/>
                    <a:cs typeface="Calibri" panose="020F0502020204030204" pitchFamily="34" charset="0"/>
                  </a:rPr>
                  <a:t>2,8 г, </a:t>
                </a:r>
                <a14:m>
                  <m:oMath xmlns:m="http://schemas.openxmlformats.org/officeDocument/2006/math">
                    <m:r>
                      <m:rPr>
                        <m:sty m:val="p"/>
                      </m:rPr>
                      <a:rPr lang="en-US" sz="3000" b="0" i="0" smtClean="0">
                        <a:latin typeface="Cambria Math" panose="02040503050406030204" pitchFamily="18" charset="0"/>
                        <a:ea typeface="Calibri" panose="020F0502020204030204" pitchFamily="34" charset="0"/>
                        <a:cs typeface="Calibri" panose="020F0502020204030204" pitchFamily="34" charset="0"/>
                      </a:rPr>
                      <m:t>HCl</m:t>
                    </m:r>
                  </m:oMath>
                </a14:m>
                <a:r>
                  <a:rPr lang="en-US" sz="3000" b="0" dirty="0">
                    <a:latin typeface="Calibri" panose="020F0502020204030204" pitchFamily="34" charset="0"/>
                    <a:ea typeface="Calibri" panose="020F0502020204030204" pitchFamily="34" charset="0"/>
                    <a:cs typeface="Calibri" panose="020F0502020204030204" pitchFamily="34" charset="0"/>
                  </a:rPr>
                  <a:t> – </a:t>
                </a:r>
                <a:r>
                  <a:rPr lang="ru-RU" sz="3000" b="0" dirty="0">
                    <a:latin typeface="Calibri" panose="020F0502020204030204" pitchFamily="34" charset="0"/>
                    <a:ea typeface="Calibri" panose="020F0502020204030204" pitchFamily="34" charset="0"/>
                    <a:cs typeface="Calibri" panose="020F0502020204030204" pitchFamily="34" charset="0"/>
                  </a:rPr>
                  <a:t>4,48 л (н.у.), </a:t>
                </a:r>
                <a14:m>
                  <m:oMath xmlns:m="http://schemas.openxmlformats.org/officeDocument/2006/math">
                    <m:r>
                      <m:rPr>
                        <m:sty m:val="p"/>
                      </m:rPr>
                      <a:rPr lang="en-US" sz="3000" b="0" i="0" smtClean="0">
                        <a:latin typeface="Cambria Math" panose="02040503050406030204" pitchFamily="18" charset="0"/>
                        <a:ea typeface="Calibri" panose="020F0502020204030204" pitchFamily="34" charset="0"/>
                        <a:cs typeface="Calibri" panose="020F0502020204030204" pitchFamily="34" charset="0"/>
                      </a:rPr>
                      <m:t>H</m:t>
                    </m:r>
                    <m:r>
                      <a:rPr lang="en-US" sz="3000" b="0" i="0" baseline="-25000" smtClean="0">
                        <a:latin typeface="Cambria Math" panose="02040503050406030204" pitchFamily="18" charset="0"/>
                        <a:ea typeface="Calibri" panose="020F0502020204030204" pitchFamily="34" charset="0"/>
                        <a:cs typeface="Calibri" panose="020F0502020204030204" pitchFamily="34" charset="0"/>
                      </a:rPr>
                      <m:t>2</m:t>
                    </m:r>
                    <m:r>
                      <m:rPr>
                        <m:sty m:val="p"/>
                      </m:rPr>
                      <a:rPr lang="en-US" sz="3000" b="0" i="0" smtClean="0">
                        <a:latin typeface="Cambria Math" panose="02040503050406030204" pitchFamily="18" charset="0"/>
                        <a:ea typeface="Calibri" panose="020F0502020204030204" pitchFamily="34" charset="0"/>
                        <a:cs typeface="Calibri" panose="020F0502020204030204" pitchFamily="34" charset="0"/>
                      </a:rPr>
                      <m:t>O</m:t>
                    </m:r>
                  </m:oMath>
                </a14:m>
                <a:r>
                  <a:rPr lang="en-US" sz="3000" b="0" dirty="0">
                    <a:latin typeface="Calibri" panose="020F0502020204030204" pitchFamily="34" charset="0"/>
                    <a:ea typeface="Calibri" panose="020F0502020204030204" pitchFamily="34" charset="0"/>
                    <a:cs typeface="Calibri" panose="020F0502020204030204" pitchFamily="34" charset="0"/>
                  </a:rPr>
                  <a:t> – 19,8</a:t>
                </a:r>
                <a:r>
                  <a:rPr lang="ru-RU" sz="3000" b="0" dirty="0">
                    <a:latin typeface="Calibri" panose="020F0502020204030204" pitchFamily="34" charset="0"/>
                    <a:ea typeface="Calibri" panose="020F0502020204030204" pitchFamily="34" charset="0"/>
                    <a:cs typeface="Calibri" panose="020F0502020204030204" pitchFamily="34" charset="0"/>
                  </a:rPr>
                  <a:t> мл (н.у.). Водный раствор вещества </a:t>
                </a:r>
                <a:r>
                  <a:rPr lang="en-US" sz="3000" b="1" dirty="0">
                    <a:latin typeface="Calibri" panose="020F0502020204030204" pitchFamily="34" charset="0"/>
                    <a:ea typeface="Calibri" panose="020F0502020204030204" pitchFamily="34" charset="0"/>
                    <a:cs typeface="Calibri" panose="020F0502020204030204" pitchFamily="34" charset="0"/>
                  </a:rPr>
                  <a:t>X</a:t>
                </a:r>
                <a:r>
                  <a:rPr lang="en-US" sz="3000" b="0" dirty="0">
                    <a:latin typeface="Calibri" panose="020F0502020204030204" pitchFamily="34" charset="0"/>
                    <a:ea typeface="Calibri" panose="020F0502020204030204" pitchFamily="34" charset="0"/>
                    <a:cs typeface="Calibri" panose="020F0502020204030204" pitchFamily="34" charset="0"/>
                  </a:rPr>
                  <a:t> </a:t>
                </a:r>
                <a:r>
                  <a:rPr lang="ru-RU" sz="3000" b="0" dirty="0">
                    <a:latin typeface="Calibri" panose="020F0502020204030204" pitchFamily="34" charset="0"/>
                    <a:ea typeface="Calibri" panose="020F0502020204030204" pitchFamily="34" charset="0"/>
                    <a:cs typeface="Calibri" panose="020F0502020204030204" pitchFamily="34" charset="0"/>
                  </a:rPr>
                  <a:t>имеет кислую реакцию среды. Дополнительно известно, что все 3 заместителя в молекуле находятся друг от друга через одинаковое число атомов углерода. </a:t>
                </a:r>
                <a:r>
                  <a:rPr lang="ru-RU" sz="3000" b="0" i="1" dirty="0">
                    <a:latin typeface="Calibri" panose="020F0502020204030204" pitchFamily="34" charset="0"/>
                    <a:ea typeface="Calibri" panose="020F0502020204030204" pitchFamily="34" charset="0"/>
                    <a:cs typeface="Calibri" panose="020F0502020204030204" pitchFamily="34" charset="0"/>
                  </a:rPr>
                  <a:t>Определите молекулярную формулу </a:t>
                </a:r>
                <a:r>
                  <a:rPr lang="en-US" sz="3000" b="1" dirty="0">
                    <a:latin typeface="Calibri" panose="020F0502020204030204" pitchFamily="34" charset="0"/>
                    <a:ea typeface="Calibri" panose="020F0502020204030204" pitchFamily="34" charset="0"/>
                    <a:cs typeface="Calibri" panose="020F0502020204030204" pitchFamily="34" charset="0"/>
                  </a:rPr>
                  <a:t>X</a:t>
                </a:r>
                <a:r>
                  <a:rPr lang="en-US" sz="3000" b="0" i="1" dirty="0">
                    <a:latin typeface="Calibri" panose="020F0502020204030204" pitchFamily="34" charset="0"/>
                    <a:ea typeface="Calibri" panose="020F0502020204030204" pitchFamily="34" charset="0"/>
                    <a:cs typeface="Calibri" panose="020F0502020204030204" pitchFamily="34" charset="0"/>
                  </a:rPr>
                  <a:t> </a:t>
                </a:r>
                <a:r>
                  <a:rPr lang="ru-RU" sz="3000" b="0" i="1" dirty="0">
                    <a:latin typeface="Calibri" panose="020F0502020204030204" pitchFamily="34" charset="0"/>
                    <a:ea typeface="Calibri" panose="020F0502020204030204" pitchFamily="34" charset="0"/>
                    <a:cs typeface="Calibri" panose="020F0502020204030204" pitchFamily="34" charset="0"/>
                  </a:rPr>
                  <a:t>и предложите возможну</a:t>
                </a:r>
                <a:r>
                  <a:rPr lang="ru-RU" sz="3000" i="1" dirty="0">
                    <a:latin typeface="Calibri" panose="020F0502020204030204" pitchFamily="34" charset="0"/>
                    <a:ea typeface="Calibri" panose="020F0502020204030204" pitchFamily="34" charset="0"/>
                    <a:cs typeface="Calibri" panose="020F0502020204030204" pitchFamily="34" charset="0"/>
                  </a:rPr>
                  <a:t>ю структурную формулу, а также запишите уравнение его реакции с </a:t>
                </a:r>
                <a14:m>
                  <m:oMath xmlns:m="http://schemas.openxmlformats.org/officeDocument/2006/math">
                    <m:r>
                      <m:rPr>
                        <m:sty m:val="p"/>
                      </m:rPr>
                      <a:rPr lang="en-US" sz="3000" b="0" i="0" smtClean="0">
                        <a:latin typeface="Cambria Math" panose="02040503050406030204" pitchFamily="18" charset="0"/>
                        <a:ea typeface="Calibri" panose="020F0502020204030204" pitchFamily="34" charset="0"/>
                        <a:cs typeface="Calibri" panose="020F0502020204030204" pitchFamily="34" charset="0"/>
                      </a:rPr>
                      <m:t>NaOH</m:t>
                    </m:r>
                  </m:oMath>
                </a14:m>
                <a:r>
                  <a:rPr lang="en-US" sz="3000" b="0" dirty="0">
                    <a:latin typeface="Calibri" panose="020F0502020204030204" pitchFamily="34" charset="0"/>
                    <a:ea typeface="Calibri" panose="020F0502020204030204" pitchFamily="34" charset="0"/>
                    <a:cs typeface="Calibri" panose="020F0502020204030204" pitchFamily="34" charset="0"/>
                  </a:rPr>
                  <a:t>.</a:t>
                </a:r>
                <a:endParaRPr lang="ru-RU" sz="3000" b="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4" name="TextBox 3">
                <a:extLst>
                  <a:ext uri="{FF2B5EF4-FFF2-40B4-BE49-F238E27FC236}">
                    <a16:creationId xmlns:a16="http://schemas.microsoft.com/office/drawing/2014/main" id="{C4340144-599E-45D3-9E9A-C8E32DDBCDAA}"/>
                  </a:ext>
                </a:extLst>
              </p:cNvPr>
              <p:cNvSpPr txBox="1">
                <a:spLocks noRot="1" noChangeAspect="1" noMove="1" noResize="1" noEditPoints="1" noAdjustHandles="1" noChangeArrowheads="1" noChangeShapeType="1" noTextEdit="1"/>
              </p:cNvSpPr>
              <p:nvPr/>
            </p:nvSpPr>
            <p:spPr>
              <a:xfrm>
                <a:off x="88490" y="1012044"/>
                <a:ext cx="12015019" cy="4832092"/>
              </a:xfrm>
              <a:prstGeom prst="rect">
                <a:avLst/>
              </a:prstGeom>
              <a:blipFill>
                <a:blip r:embed="rId4"/>
                <a:stretch>
                  <a:fillRect l="-1218" t="-1892" r="-1269" b="-3026"/>
                </a:stretch>
              </a:blipFill>
            </p:spPr>
            <p:txBody>
              <a:bodyPr/>
              <a:lstStyle/>
              <a:p>
                <a:r>
                  <a:rPr lang="ru-RU">
                    <a:noFill/>
                  </a:rPr>
                  <a:t> </a:t>
                </a:r>
              </a:p>
            </p:txBody>
          </p:sp>
        </mc:Fallback>
      </mc:AlternateContent>
    </p:spTree>
    <p:extLst>
      <p:ext uri="{BB962C8B-B14F-4D97-AF65-F5344CB8AC3E}">
        <p14:creationId xmlns:p14="http://schemas.microsoft.com/office/powerpoint/2010/main" val="319681478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D4FAD4D-9DDB-4764-8A1E-8A6DD66F203B}">
  <we:reference id="wa104381909" version="3.15.0.0" store="ru-RU" storeType="OMEX"/>
  <we:alternateReferences>
    <we:reference id="WA104381909" version="3.15.0.0" store="WA104381909" storeType="OMEX"/>
  </we:alternateReferences>
  <we:properties>
    <we:property name="EQUATION_HISTORY" value="&quot;[{\&quot;mathml\&quot;:\&quot;&lt;math style=\\\&quot;font-family:stix;font-size:16px;\\\&quot; xmlns=\\\&quot;http://www.w3.org/1998/Math/MathML\\\&quot;&gt;&lt;mstyle mathsize=\\\&quot;16px\\\&quot;&gt;&lt;mn&gt;2&lt;/mn&gt;&lt;msub&gt;&lt;mi&gt;KMnO&lt;/mi&gt;&lt;mn&gt;4&lt;/mn&gt;&lt;/msub&gt;&lt;mo&gt;&amp;#xA0;&lt;/mo&gt;&lt;mo&gt;&amp;#x2192;&lt;/mo&gt;&lt;mo&gt;&amp;#xA0;&lt;/mo&gt;&lt;msub&gt;&lt;mi mathvariant=\\\&quot;normal\\\&quot;&gt;K&lt;/mi&gt;&lt;mn&gt;2&lt;/mn&gt;&lt;/msub&gt;&lt;msub&gt;&lt;mi&gt;MnO&lt;/mi&gt;&lt;mn&gt;4&lt;/mn&gt;&lt;/msub&gt;&lt;mo&gt;&amp;#xA0;&lt;/mo&gt;&lt;mo&gt;+&lt;/mo&gt;&lt;mo&gt;&amp;#xA0;&lt;/mo&gt;&lt;msub&gt;&lt;mi&gt;MnO&lt;/mi&gt;&lt;mn&gt;2&lt;/mn&gt;&lt;/msub&gt;&lt;mo&gt;&amp;#xA0;&lt;/mo&gt;&lt;mo&gt;+&lt;/mo&gt;&lt;mo&gt;&amp;#xA0;&lt;/mo&gt;&lt;msub&gt;&lt;mi mathvariant=\\\&quot;normal\\\&quot;&gt;O&lt;/mi&gt;&lt;mn&gt;2&lt;/mn&gt;&lt;/msub&gt;&lt;/mstyle&gt;&lt;/math&gt;\&quot;,\&quot;base64Image\&quot;:\&quot;iVBORw0KGgoAAAANSUhEUgAABcoAAABoCAYAAADB5sMPAAAACXBIWXMAAA7EAAAOxAGVKw4bAAAABGJhU0UAAAA/dkK/owAAH8dJREFUeNrt3QHkXfX/x/GPmZnJyEwmiUkmSSSZv5kxk5mZSCaZiSTJzJgkk8QkmWRkMknGZJLJyGQyiWTmJxOZyWRiMjMzo//5/L7nW/d3d+73fs6559x7zrmPJx/pu+/3nM/5nPN+vd7nfc75fEKYjGVZ25a197J2Kmu/Ze1m1m5n7U7WbmXtWta+ztrHWXsua6sCgC6zNmu7svZO1k5k7Zs8zgdj/3b+/39m7dv8997LNWCdIQQAgI8DAGg+ALHeB9Zn7aOs3cja3yXbnfxkPF1zn65W6EuV9kJCX3Y13IfTI/Z7qqbt/xEWHoK0nQM1jul2Yb0kG7P2YdYu1TTe8aHakaxtMrTAVOCR3YCP83E+DswPNJ/m03wAYr3j3JefhLs1nYSvsvZgTX27PIUCQHz68nxCX3bmv7v41KbOPsSHEx+M2O/JGvf3asuvxZgMXqnpWOOYPSu8C+N9X42iu5QYH8j3B6AZeGQ34ON8nI8D8wPNp/k0H4BY7zBPNnSjfT3U+0R4edY25DfrxydIPr7L2sth4UnKygn7tCLvzx8l+xCnrolv3+/Nxz/1TYH4e/fn4/pm1v5T4fgvtfx6fG6C6y0+7NkRFj5NWSa0C6/Xg2Hhc5xxSWp82PVaWJiC6b6B8Ry8Bg/m8ZRybg46J0Cj8MhuwMf5OB8H5geaT/NpPgCx3jG2hmrTrJRprzTU90dC+U/O9zTUl70lEoJ4IdY5n/tbFc7JjhZfk99XOJ4fsrZGOC9JFNJxD8Ti2yBvVLg+H8rauwla8mvwqQ8wLXhkd+DjfJyPAzSf5oPmA2JdrM+YOOfNrTCduU1fbOgYXizRh/MNjuXmhP2fDc1Non++5Pn4vqXX5JMVrq27eUEIxcQ3Qo8kjOGhsPAkcxJiwnss4ZzF6RM8tQSah0d2Bz4OPg7QfJoPmg+IdbE+Ix4IC6uk/j2lFk/wMw0cRzyJtxP7sK/B8dw+Zt/vN3w+91Y4J0+18Lo8XuE4vqGxS8b5j2H808kna97vtgR9iQn/WqcIaBQe2R34OPg4QPNpPs2n+YBYF+sz4tyIQbkQFj4Hize1wxO7r85/Hl/5T5nvpuh1/hUNHMuZxP03uYL2x0vsd+8UzuejFc7HyRaKRZXFZN+msyOviXHTLvzUoAjGz3zGzcN4Of89AM3BI7uj2XwcfByg+TSf5tN8QKyL9SnzasFA/JK1LSW383Ao/xT5YAPH81nivps60Y+NSBLitDbTXLW7bKISf399i67LQ6Ha1wq7aG3hNTnuSeHPYWGxhyaJn/hcGNOPqxIuoFF4ZHfg4+DjAM2n+TSf5gNiXaxPkfiW+PBKqifCZG96bw7p07jEfS+v+ZiOJO57eQPjGS/gS6F4QbKNUz63NyskKh+15LpcXnANpR6PQsv/Eh9g/ZEgeg9MqT9rw/gnppeDT/mApuCR3YGPg48DNJ/m03yaD4h1sT5Fhp/8flnjSR83yE0t7PlK4n7rJk6+XzSFTXwYMIs55P6skGzdCe1YcbzoHH6YeAybae4/xAdh4z6jaWq9gKV4Jox/aybO0bXCKQSmoq/z6JFdgI+DjwM0n+bTfJoPiHWxPiVWDBlyPFGratz+EyFt0bATNR/XyzMoAsSn6N8U7ONaPg5tSLbuJI7LoRZcmz+Hez832ZXY/0109x9OJozX4Rn17b2Evh1zCoHa4ZHdLZrwcT7OxzEt4ufgHxe0w4aG5tN8mk/zaT7E+jzcLMenBk82sI+3Ewb5RseLAKMKAPEzig0tSrZOJo5LLFzM8gnRpoI+vSTZKs3ehLGK1+h9M+pfvMauJPTxeacS4JGKJnycj/NxTJXtYfS0maD5NJ/m03yaD7HeS74L//tpVFODnDJfeZ3z7kyzCLByRAEgTjvzcMuSrW1Z+z1xbF6bYb9PD/Ul9nmZZKsU67L2V8JY7e+ASUT9WOOUAjxS0YSP83E+DkUTmk/zaT7NB80X62K9CR4YOMC/Gj7Aw2G6i3hMqwgQn/CcLdhufPrShtVgh5OtrVk7mDg2v86oz+sL+nIw/zfJVjpfJIzTzTC7p5SLLAtpTys/cUoBHqlowsf5OB+HognNp/k0n+aD5ot1sd4EuwcO7u2G9/VMwgDv7FgR4P6snR+RpKxrcbJ1X0hfgXzXDPr8wVAfbmVttWSrFE8kjtNHLenvgcT+mqIB4JGKJnycj/NxKJrQfJpP82k+aL5YF+u180WBmTVFfBoxblHPOo296SJAfBv/YsH24s/WtjzZKkpoRrXzU+7vqoJEcHBKIMlWGl8njtMzLelvjJm7Cf09yVsBHqlowsf5OB+HognNp/k0n+aD5ot1sV43i6/RH5nS/n4eM7g7OlIEiJ+LXy7Y1oUWFgBGJVsPJV7wsW2cYn/3F+x/vWSrFI8kjtHVlvX7dGK/1/NXgEcqmvBxPs7HoWhC82k+zaf5oPliXazXxaow/dfkvxozsFs7UAR4PCysPju8nR/CwmfmXUm2Ip8njtHXU+zvb0P7Pj3075Kt8byfOEZtm0vqlcR+v89jAR6paMLH+Tgfh6IJzaf5NJ/mg+aLdbFeF8uztiU/6GlxYszArmh5ESB+/nC9YBvnQvNT1zSRbKXOjzSthyk7EpImydZ4/kgco+da1u91if2+xmMBHqlowsf5OB+HognNp/k0n+aD5ot1sd5lTkxxUOsuAmwLxYuonA0Lb+d3MdmKfJs4Tken0NdzQ/v8ueB3Zp1sxYc5cRHc+KbGhYTfX5b3+bP89+N6AHfy/17Mf17nlEObSyTQbSxc/ZLY960BAI9UNOHjfJyPQ9GE5tN8mk/zQfPbjVjHSE4uMaAnWlwE2Jkb5PDfnsnayo4nW6kBG4//gQb7+WTBPl9qSbK1PN9vXPx2cEHa20v8TVyd/u2C8R/Vfg0LX3hMSupCP7+09HpN/aT0owCARyqa8HE+zsehaELzaT7Np/mg+e1GrGMkS63wurelRYC9I/7uq9yEu55sRX5OHKt3GuznJ+HeBQyWzTDZik/xXgwLD3Buj9jHqGQrfiqT+lnNcNs/Yb9/SNzP5y29Xvck9v8SOcUIHso17WFDwSPnpGjCx/k4H4eiCc2n+TSf5oPmtxexjpH8PmIw4wrea1pYBNg/4m9OjUgEuppsvZQ4VnFbTbwduDbc+zbimyN+t8lk67GsHQgLUwWkrCo/nGzFsfm0YpI12PZUHMflif2uI6lrim0lxsnCgCjSkqv59fFb/v/gkfNQNOHjfJyPQ9GE5tN8mk/zQfPbh1jHSJYtcXGcbmER4L0wnSli2pBsxXNzJXG8Xm+gj4cKkpj7p5xsfRDKJ0W3hxLGH8LkidbidtdXGMeNJfaxq6XX66oSx7CDrKKAwbk7fwwLn9KCR/a9aMLH+Tgfh6IJzaf5NJ/mg+a3D7GOkTyzxEA+27IiwNERv3usp8lW5EDieF2puX8x0bs2tI+Pl/j9ppKt3fk1uvgWZJx376fEZCvO/ze4uEF8IPRZ3tfVA8e5IR/nlE/7vqwwli+UEK/HW3zN3g7dftqK2fLAkKbEt4zMk80j+1404eN8nI9D0YTm03yaT/NB89uHWMdI3hgxiBdbVASIn0ScCP2alD412YpPiG4kjtnuGvtXNNfRozNItopYn5BsxbcRLg387Lsw/o2COM3Q9wnHUHaO5cMlBLjNcwdfTjyGz8gqRrBl6Fr5Jpgvm0f2v2jCx/k4H4eiCc2n+TSf5oPmtwuxjpGcHjGIL7SkCLAyL6aM+r2dPU+2Iu8mjtnPNfZveDGaM2N+f9orp18MS68m/2OotmBOTLiujTmGt0r2NXUl4lstv2a/STyOr8gqlmD44axiOY/se9GEj/NxPg5FE5pP82k+zQfNbxdiHYWsDvcu+BHbhZYUAeKcaucTLtpNHRz7MsnWuhHnqalkZlPBdje3LNn6MmFfccyqPPB5fcx2vy+5va8Sx+Z6y6/ZU4nHYUVljONYuLdYbhoWHsnH+Tgf5+NQNKH5NJ/m03zQ/Gkg1lHIqyMG8OkWFAHi51c/l7hwn+hxshX5JHEszjQQaCkPTqadbB1PKA5trbjtVWOS2/hvy0psL/UJ34WWX7MnEo/jL9KKConJuWCBTx7Jx/k4H+fjUDSh+TSf5tN80PzmEesopOgmu+lFv1KLAL+F9PmCYoufXD3cobEvm2xtKDEWGyboVxzDu0Pb29vCZOvYmP3snXD7Z8ds/7ES2/o2cWxOt/ya7cunSWgHKwpiI3rS2jkfFx7Jx/k4H+fjUDSh+TSf5tN80PxmEeu4h6JPtK6GhU+521AEqNJ+61CRpWyyFUl94jXJw473C66JlCfwbUu2tje8/R0ltnWxJwL8WeJx3CavSCROt/Ld0PVzpeTNTN/gkf0tmvBxPs7HoWhC82k+zaf5oPntQKzjHormNX2240WA2H4K3fh8v0qytSlxDOLnZQ9W6FPRKu2pi5/0Ldl6Zcz2ny+xrb48qSTAaIJYLB9+C+jGlPyojfDIfhdN+Dgf5+NQNKH5NJ/m03zQ/Nkj1vE/7CgYtCMtLAJE4/+oQiEgFl2W9zDZCnmRI2UMDlfo0xsFSduaOU22Xhyz/ZdKbOtMTwQ4de4rn/SgLLFwWzSVyNtzOBY8st9FEz7Ox/k4FE1oPs2n+TQfNH/2iHX8w4qCgkRcCXrZlPafWgT4Nfw7X9v+CoWAUz1Ntp4vUUAp+9bgpaFtHC3xt31Ltl6oMdk6nTg237f8mv0y8TgsEoEqvBZGL3I1T9OF8Mj+F034OB/n41A0ofk0n+bTfND82SLW8Q/vhXvnMXughUWA4bnS365QCPikh8lWJHURtwMTim+ZhWUkW5ML17WWa8fXIX0eZKAs74yJjefmZBx4ZP+LJnycj/NxKJrQfJpP82k+aP5sEev4L88MDdTNrD3V0iJAEYcrFAIO9TDZej3x2H8P6V8KDC+od6bk8Ui2RvNp4tjcbLl+nE08jq9JLUoQpwB5K/Haip+Vrev5ePDI+Sia8HE+zsf7zccV9LgrbV7XuaD5NJ/mg+b3C7GO/17gl4cGamfHigCRIxWC+5WeJVsrCv5+kqRgQ8HfbZZs1ZZsvZE4NndbriHXE4/jM3I7E82clxY/TT4YpjddGI8EH+fjfByKJgrlNJ/m03zQ/H4h1nHPZwWzujGetAiQYrRFrW2f7U+SbEUOJR73hYRtHa3wN5Kt+scmtjbPxXwn8RjmcQHGNmjmvLX44DfOa75sTs933z2y70UTPs7H+biiiaIJzaf5NJ/m03yaPzvE+pxzILTnU+s6igCRz0sG+J0KCU2bk621JQJic8nt7JVs1ZpsrS9xnT7bUg1ZWeIYdpHcmWjmvLb4mfLuOTzffffIeSia8HE+zscVTRRNaD7Np/k0n+bT/Nkg1ueYHUOD82FPigCRUyWDPH6y/1RLzsukyVYZQT67xDaGF4CLi7tWeUNTsrU0txLHp60Fvy0l4uxBsjsTzZzXFhdX2TOH57vvHjkPRRM+zsf5uKKJognNp/k0n+bTfJo/O8T6HPJUfuPbpjlp6iwCxEXgTlcoqqzvSbL1aInjfqLg72NS9Xuo52sDydbSfJU4Ph+1VEt2h/S3ezEbzZy3Fm8M94WFeT/n8Xz33SPnpWjCx/k4H1c0UTSh+TSf5tN8mk/zZ4NYnzMeztofAwNzqodFgMVCwJmSwX4law/0INmKfJl4zF8U/O2L4d5P76vOvSTZWpr9iePzTcfN3wIRs9PMeWm38pvCVXN+vvvukfNSNOHjfJyPowrbR5y/Pw0Nzaf5NJ/m03yIdbF+L9EwfxsYlG/zm+U+FgEicV6ecyULAXHRk/t7kGw9nXi8caXeh4b+9qeh3zk6wfFItpZmQ0gvAraR1Pgy7xXKEt+O2hjufUOqqJ0u0LG+wSPnr2jCx/k4H4eiCc2n+TSf5oPmTx+xPiesydrFgQE5H9r15l0TRYBI/CTkx5KFgHN5AaHLyVbk+8Tj/WDgbzYW/PsGyVZjyVYYisul2tMt05RYyExZfOh26N80GJgeB5e4tq5XjLkuwiPnr2jCx/k4H4eiCc2n+TSf5oPmzwax3nOGb4Tb+EZYU0WASHyT/peShYCve5Bs7Ug81ptZW53/zYmhfzsz4fFItsaT+lnPWy2L2a2J/f6Ux2ICDofRxdqH5mgceOR8Fk34OB/n41A0ofk0n+bTfND86SPWe8zwp9WXQ/U5y7paBIisCwvzq5YpBMziwqkz2YpcSjzWg3nR6e7QzzdLthpPtmI8pjzx+7FlMftB6OYTVnSH+ED3asE1dXgOx4JHzmfRhI/zcT4ORROaT/NpPs0HzZ8+Yr2nxFfuvxkYiFhweHBOiwCR4YVMU9q0CzJ1J1uvJh7n1YKAulDD8Ui20khdbOHRFsVsSlHtPH9FReJD3rND19ONML/zqPHI+S2a8HE+zsehaELzaT7Np/mg+dNHrPeQkwMDca1lJ28WRYDI42FhXtsyhYB9HU62llcofCy2lyVbU0u24hshKU8r32tJvP5f4nndwltRgfiQ93TBDeHjczwmPHJ+iyZ8nI/zcSia0HyaT/NpPmj+9BHrPWPQdP4Kzb9Wv7wjRYDFi+dWycRjd0eTrchbFRKtP/JilWRrOslW5P2EcYrXRxsW0fsioa9nAlCN4fk240Iq6+Z8THjk/BZN+Dgf5+NQNKH5NJ/m03zQ/Nkg1nvC4GdYt2o0snEmd7EjRYBI6mIpiy3O/7ZtBsnW9hq2ubpC0eNQTccj2UonLrp7NWGsDsxYX4rmQyxaQfkRnooKfBjuXbTzfsPCIztcNOHjfJyPQ9GE5tN8mk/zQfO7iVjvAYeGbly3T2Gfi6uqftKhIkCZfQ6uML6x4bG80UCyFfmgxHHGT0vqWvBVslWP2Q22OC3CLAuHxxL6+CY/RQX2hXufdq80LDyyY/BxPs7HoWhC82k+zaf5oPn9H2ux3gFeGxqEF6awz2jKi09XJpneZRZFgMh7JQsB8eJ/osHxHH574LmathsXabubeIxHazweyVZ5PkoYr09mpDFPJPTtOz6KGrQiLkS93LDwyA7Cx/k4H4eiCc2n+TSf5oPm9wux3kFeGhqEV6awz/im3/fh3zlkJyFl3p+/GzqOkyULAXFh1PUN9GNZQ+a9yBeJx7ehxn0+n7jPzZKtf1g+EFdLta1T1ph4fV4Y06fLWVvDQ1GSJ4duNBXJeWRX4eN8nI9D0YTm03yaT/NB8/uHWO8Yw09+D05hn+uGLpLXJ9zep4mm3ETxJBb8L5YsBMS36B+quR9rCvbzfs3FqGlP7P9i4ng+25Fka9zx1JUcxy81fksoRk1zgcMPw/gFLB7ln6hwrV8ZuI7OBtOt8Mjuwsf5OB+HognNp/k0n+aD5vf33lWsd4C4eNadgUE43OC+VoWFBb6OhIW5SAfnRbtvwm2nvrHW1MTzjwwdU0q7UnMhoEjoTtR8nOfGHNOWmvd3KHEs6/pMcVwxadJk65UpJVshF9crY/Z3oYbYS2FPGD/dwtMBKM+3A9fR+Sldz12ER3b3hoWP83E+DkUTmk/zaT7NB83vB2K95cRFs8quiN1E+7SGY0l9W21ng+N5oMKxx7fm6vrE/M2C7f9e8zFuW+JYfplhcefdmvZ3ouFka9xbD/sbEOFfxuzzh6ytbjAuxn2yGJ+YPtkBvXxnoM83+Hsr2DDgYZeCTz95ZPfh43ycj/NxRROaT/NpPs0Hze83Yr2lxAO+HmZfJI9t44THsrrEvt5vcEzj3D5XKhx/vACfqmH/o+YVemxKBZdXGxjTq4ljeL6m/f0wZj+7Jtz+6dD8Q6NhYvHw7Jj9/icsLPpTN+PeKrnY0H7r5umhfrvBbg9xMaj4+dqDhoJHTshjedHiVF6oiA9h4kJot7P2V1iY+z5+mri5wT7wcT7Ox/m4osn8QPNpPs3vXq5G8yHWexrrG/IbzzYUyS/WcDxvlNhfHOQVDZ7QTyuOw80JjXypFcaP13yMe0aIad3juqnkGE76ScjKMH51+Hcm3P6dKSWNRbwzZt83akyYo8aM+9QzxsqqDhhYPG+X3GC3Ggt38shJ2JJrb5n+/Brq/dyaj/NxPs7HFU3mC5pP82l+93I1mg+x3tNYj/N9Xg3tKJLHtm/C43k8D+Qy+4xPJe5v6MQen3A8jlboW3wjf9zXAW/WeIzL8mJKXUlIEQ8U3NSkzGf7xAT73J9YRKo6V9SbicfxeIPC80wY/4nPxTyhXlZh+0/mwrpU0hr1Z0eHjOvICLMCugCPXPoG+NiE/fkuLCzKMyl8nI/zcT6uaDI/0HyaT/O7l6vRfASx3s9YT1lhdZotPqGtMufO4qKgn4TxT3mXejstnoi4kEgdK8rGJ/LxKc/tGsYlJu8f5MGybESyEz9FeCEvaKRuNyYvcY7YzWHyNwgODJ3HB2pI4OJDnPh2xceh/KJviy0G/ldZ2x3Sp2KI+36txLX0Qyj3SeSyEonWokBta1CEYn/2hfEPzOI5OJFf11vDvU8VV+TJbYyhjxKEPV7Xh0I33j5bZMsSxwK0lXn3yBTiTfO5UE8u83sov+goH+fjfJyPK5rMDzSf5tP87uVqNB+z8AqxPuVYj29gXQztKZLH9nmJ/l8OC0/ebzfUl9t5MvJ0if78mbfrYfxnX1Xb3Xz7m/KAuRPqfVBxdYKL+Ua+nWMTBMXnDZ7TxfN6MR+/QWLwxLcQvgjVpyGK2/0sLExrsK5AnN7Ij+/aBEH+eS6WTUwtsSJPMpvWhfi2yMHQ3BuqTbE6jJ5P2Q022gaPLMe3Nffjt0SN4+N8nI/zcUWT+YHm03yaX51Z5Wo0n+bPGrE+xVjf3rIi+d8lb2xvTKlP21vWn8W2NZT/fD6lTSKC74fJF5w5MaXxe2Fov7savm621Lz9+xoWp/gpzuEaxTiKU3y7pMsLqXwWln7qCrQJHpnOOwVJ4tvh3jf24lsVz4aFNyxSvsY7mbBvPs7H+TgfVzSZH2g+zaf51ZhlrkbzaX6bEOtiHUALiG9gxWkb3spvMr/O2h9h4ROf2wPtZm6i3+ZJ87uhvmkaZs2uIbF2gw30g/gZ4uDb7e+F9Le+Xg3jHwBsMsTg43xc0QQAzZer0XyIdbEOAH0gruWw+MllfBJ5zA020BvODsTxKxX+/rGw9CfZZwwxwMc7jKIJALkazaf5EOsAgH9YXGQpiu4aN9hAb3hqIIYnmZ81LiI6as71+HPzXwJ8vKsomgCQq9F8mg+xDgD4L3sGhHVH/jM32EA/OJ7Hb1xodNJV3Y+E0W8v7DLUAB/vKHHBxJcL2kuGBoBcjeYDYh0A5itRWJzn6vjAz91gA90nznd3K4/f3TVs7+ElErKDhhvg4wAAuRoAsQ4AXWVxjqy46NdqN9hAr9iZx+7FGrf504iE7JjhBvg4AECuBkCsA0AXeWNATDcP/ZsbbKD7LH6St6fGbX4qIQP4OABArgZArANAX3g0/Pvpz5GCf3eDDXSfc1m7mrVlNW7zjREJ2VHDDfBxAIBcDYBYB4AuEcV58TOdS1lb6QYb6CWPZ21jzdt8aURCtsdwA3wcACBXAyDWAaBLHMoF9G7WnhrxO26wAZRJyLYYGoCPAwDkagDEOgB0hSfzG+sooO8u8XtusAEUsa9AG+6Eej8jBMDHAQByNQBiHQAaY0XWfskF9MIYAXWDDSBVG04aFoCPAwDkagDEOgB0hQ/Dv08ZH6sgum6wAZwp0IadhgXg4wAAuRoAsQ4AXWDTgHi+mfD7brABDBPfXr09pAtXDAvAxwEAcjUAYh0AusB9uWhG8fwh8W/cYAMYZnOBLrxqWAA+DgCQqwEQ6wDQBT7NhfNm1h5xgw2gIkeGNOFSsFgMwMcBAHI1AGIdADrAjgHxfL3E37nBBjBIXETwryFN2GZYAD4OAJCrARDrANB21mbtWi6cZ0v+rRtsAIPsG9KDLwwJwMcBAHI1AGIdALrAl7lwxqeND7rBBlCRlVm7OqAFv2ftfsMC8HEAgFwNgFgHgLbz4oB4vlTh791gA1jk0IAO3M3aRkMC8HEAgFwNgFgHgLazLmvXc/H8quI23GADiDyWJ2GLOvCaIQH4OABArgZArANAF/g2F844r+laN9gAKhIXirk4oAGfGBKAjwMA5GoAxDoAdIHXB8TzuQm24wYbwNGB+D9tOAA+DgCQqwEQ6wDQBR7J2q1Qz8rHbrCB+WbPQOyfDwsLxwDg4wAAuRoAsQ4ArefHXDzjKsiTrnzsBhuYX/4va3fyuP85WEkd4OMAALkaALEOAB1hTcEN8bTbfU4D0Hk2ZO3PPKYvherzIwPg4wAAuRoAsQ4AbrABdI6HwsKbrDGef8/aOkMC8HEAgFwNgFgHADfYbrCBeSEmX1fyWL4WFuZKBsDHAQByNQBiHQDcYLvBBuaC+Bnff/I4vp61xw0JwMcBAHI1AGIdAGARMGBeWB3+XUAwxvgzhgTg4wAAuRoAsQ4AcIMNzAsrs3Yuj+/bWdtmSAA+DgCQqwEQ6wAAN9jAvLA8a2cG4ntnTdtdkbVD+X8B8HEAgFwNgFgHADfYAFrLqYHY3l3jdt/N2q+GF+DjAAC5GgCxDgBusAG0meMDcf1ajdvdnG9zvyEG+DgAQK4GQKwDgBtsAG3lw4GYfrvG7T6VtT+zdidrawwzwMcBAHI1AGIdANxgA2gj7wzE8wc1bG9ZWFiN/XBYWHQmbve4YQb4OABArgZArAOAG2wAbWR/QUw30TYaaoCPAwDkagDEOgC4wQbQNl6eUjJ2wVADfBwAIFcDINYBwA02gLbx/JSSsboXoAHAxwFAriZXA8S6WAcAN9gAJmZ71u5OKRm7lbX7DDnAxwEAcjUAYh0A3GADaBM3wvTeWvjYcAN8HAAgVwPQvlj/f9rXkjkn4AFmAAABv3RFWHRNYXRoTUwAPG1hdGggeG1sbnM9Imh0dHA6Ly93d3cudzMub3JnLzE5OTgvTWF0aC9NYXRoTUwiPjxtc3R5bGUgbWF0aHNpemU9IjE2cHgiPjxtbj4yPC9tbj48bXN1Yj48bWk+S01uTzwvbWk+PG1uPjQ8L21uPjwvbXN1Yj48bW8+JiN4QTA7PC9tbz48bW8+JiN4MjE5Mjs8L21vPjxtbz4mI3hBMDs8L21vPjxtc3ViPjxtaSBtYXRodmFyaWFudD0ibm9ybWFsIj5LPC9taT48bW4+MjwvbW4+PC9tc3ViPjxtc3ViPjxtaT5Nbk88L21pPjxtbj40PC9tbj48L21zdWI+PG1vPiYjeEEwOzwvbW8+PG1vPis8L21vPjxtbz4mI3hBMDs8L21vPjxtc3ViPjxtaT5Nbk88L21pPjxtbj4yPC9tbj48L21zdWI+PG1vPiYjeEEwOzwvbW8+PG1vPis8L21vPjxtbz4mI3hBMDs8L21vPjxtc3ViPjxtaSBtYXRodmFyaWFudD0ibm9ybWFsIj5PPC9taT48bW4+MjwvbW4+PC9tc3ViPjwvbXN0eWxlPjwvbWF0aD7HScTCAAAAAElFTkSuQmCC\&quot;,\&quot;slideId\&quot;:266,\&quot;accessibleText\&quot;:\&quot;2 KMnO subscript 4 space rightwards arrow space straight K subscript 2 MnO subscript 4 space plus space MnO subscript 2 space plus space straight O subscript 2\&quot;,\&quot;imageHeight\&quot;:17.749333333333333}]&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910</TotalTime>
  <Words>2051</Words>
  <Application>Microsoft Office PowerPoint</Application>
  <PresentationFormat>Широкоэкранный</PresentationFormat>
  <Paragraphs>162</Paragraphs>
  <Slides>47</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47</vt:i4>
      </vt:variant>
    </vt:vector>
  </HeadingPairs>
  <TitlesOfParts>
    <vt:vector size="56" baseType="lpstr">
      <vt:lpstr>Aptos</vt:lpstr>
      <vt:lpstr>Aptos Display</vt:lpstr>
      <vt:lpstr>Arial</vt:lpstr>
      <vt:lpstr>Calibri</vt:lpstr>
      <vt:lpstr>Calibri Light</vt:lpstr>
      <vt:lpstr>Cambria Math</vt:lpstr>
      <vt:lpstr>Stella Sans</vt:lpstr>
      <vt:lpstr>Тема Office</vt:lpstr>
      <vt:lpstr>1_Тема Office</vt:lpstr>
      <vt:lpstr>Презентация PowerPoint</vt:lpstr>
      <vt:lpstr>Презентация PowerPoint</vt:lpstr>
      <vt:lpstr>Презентация PowerPoint</vt:lpstr>
      <vt:lpstr>Типы задач</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Глеб Фарафонов</dc:creator>
  <cp:lastModifiedBy>Юлия Устюжанина</cp:lastModifiedBy>
  <cp:revision>51</cp:revision>
  <dcterms:created xsi:type="dcterms:W3CDTF">2025-01-21T11:41:13Z</dcterms:created>
  <dcterms:modified xsi:type="dcterms:W3CDTF">2026-03-22T23:43:29Z</dcterms:modified>
</cp:coreProperties>
</file>